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395" r:id="rId3"/>
    <p:sldId id="398" r:id="rId4"/>
    <p:sldId id="550" r:id="rId5"/>
    <p:sldId id="403" r:id="rId6"/>
    <p:sldId id="534" r:id="rId7"/>
    <p:sldId id="529" r:id="rId8"/>
    <p:sldId id="399" r:id="rId9"/>
    <p:sldId id="530" r:id="rId10"/>
    <p:sldId id="531" r:id="rId11"/>
    <p:sldId id="533" r:id="rId12"/>
    <p:sldId id="535" r:id="rId13"/>
    <p:sldId id="532" r:id="rId14"/>
    <p:sldId id="406" r:id="rId15"/>
    <p:sldId id="546" r:id="rId16"/>
    <p:sldId id="542" r:id="rId17"/>
    <p:sldId id="545" r:id="rId18"/>
    <p:sldId id="543" r:id="rId19"/>
    <p:sldId id="540" r:id="rId20"/>
    <p:sldId id="547" r:id="rId21"/>
    <p:sldId id="548" r:id="rId22"/>
    <p:sldId id="549" r:id="rId23"/>
    <p:sldId id="537" r:id="rId24"/>
    <p:sldId id="536" r:id="rId25"/>
    <p:sldId id="415" r:id="rId26"/>
    <p:sldId id="538" r:id="rId27"/>
    <p:sldId id="503" r:id="rId28"/>
    <p:sldId id="424" r:id="rId29"/>
    <p:sldId id="426" r:id="rId30"/>
    <p:sldId id="408" r:id="rId31"/>
    <p:sldId id="454" r:id="rId32"/>
    <p:sldId id="541"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pos="121" userDrawn="1">
          <p15:clr>
            <a:srgbClr val="A4A3A4"/>
          </p15:clr>
        </p15:guide>
        <p15:guide id="8" orient="horz" pos="3997" userDrawn="1">
          <p15:clr>
            <a:srgbClr val="A4A3A4"/>
          </p15:clr>
        </p15:guide>
        <p15:guide id="9" orient="horz" pos="3249" userDrawn="1">
          <p15:clr>
            <a:srgbClr val="A4A3A4"/>
          </p15:clr>
        </p15:guide>
        <p15:guide id="10" pos="1209" userDrawn="1">
          <p15:clr>
            <a:srgbClr val="A4A3A4"/>
          </p15:clr>
        </p15:guide>
        <p15:guide id="11" pos="6289" userDrawn="1">
          <p15:clr>
            <a:srgbClr val="A4A3A4"/>
          </p15:clr>
        </p15:guide>
        <p15:guide id="12" orient="horz" pos="1389" userDrawn="1">
          <p15:clr>
            <a:srgbClr val="A4A3A4"/>
          </p15:clr>
        </p15:guide>
        <p15:guide id="13" pos="565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n Li" initials="J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FF"/>
    <a:srgbClr val="00B9B1"/>
    <a:srgbClr val="595959"/>
    <a:srgbClr val="E9E8E7"/>
    <a:srgbClr val="D5D9DD"/>
    <a:srgbClr val="7F7F7F"/>
    <a:srgbClr val="FF888C"/>
    <a:srgbClr val="FFAD00"/>
    <a:srgbClr val="404040"/>
    <a:srgbClr val="7272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31" autoAdjust="0"/>
    <p:restoredTop sz="96314" autoAdjust="0"/>
  </p:normalViewPr>
  <p:slideViewPr>
    <p:cSldViewPr snapToGrid="0" showGuides="1">
      <p:cViewPr varScale="1">
        <p:scale>
          <a:sx n="70" d="100"/>
          <a:sy n="70" d="100"/>
        </p:scale>
        <p:origin x="115" y="43"/>
      </p:cViewPr>
      <p:guideLst>
        <p:guide pos="121"/>
        <p:guide orient="horz" pos="3997"/>
        <p:guide orient="horz" pos="3249"/>
        <p:guide pos="1209"/>
        <p:guide pos="6289"/>
        <p:guide orient="horz" pos="1389"/>
        <p:guide pos="5654"/>
      </p:guideLst>
    </p:cSldViewPr>
  </p:slideViewPr>
  <p:notesTextViewPr>
    <p:cViewPr>
      <p:scale>
        <a:sx n="1" d="1"/>
        <a:sy n="1" d="1"/>
      </p:scale>
      <p:origin x="0" y="0"/>
    </p:cViewPr>
  </p:notesTextViewPr>
  <p:sorterViewPr>
    <p:cViewPr>
      <p:scale>
        <a:sx n="125" d="100"/>
        <a:sy n="125" d="100"/>
      </p:scale>
      <p:origin x="0" y="-2993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commentAuthors" Target="commentAuthors.xml"/><Relationship Id="rId8" Type="http://schemas.openxmlformats.org/officeDocument/2006/relationships/slide" Target="slides/slide6.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A21BAA-5DEB-4CAB-9DE6-53CC42794453}" type="doc">
      <dgm:prSet loTypeId="urn:microsoft.com/office/officeart/2005/8/layout/arrow6" loCatId="process" qsTypeId="urn:microsoft.com/office/officeart/2005/8/quickstyle/simple1" qsCatId="simple" csTypeId="urn:microsoft.com/office/officeart/2005/8/colors/accent1_5" csCatId="accent1" phldr="1"/>
      <dgm:spPr/>
      <dgm:t>
        <a:bodyPr/>
        <a:lstStyle/>
        <a:p>
          <a:endParaRPr lang="zh-CN" altLang="en-US"/>
        </a:p>
      </dgm:t>
    </dgm:pt>
    <dgm:pt modelId="{646FC9FB-84E2-4CA2-8599-2E6B47A0DEA6}">
      <dgm:prSet phldrT="[文本]"/>
      <dgm:spPr/>
      <dgm:t>
        <a:bodyPr/>
        <a:lstStyle/>
        <a:p>
          <a:r>
            <a:rPr lang="zh-CN" altLang="en-US" dirty="0">
              <a:solidFill>
                <a:schemeClr val="bg1"/>
              </a:solidFill>
              <a:ea typeface="微软雅黑" panose="020B0503020204020204" pitchFamily="34" charset="-122"/>
              <a:cs typeface="+mn-ea"/>
              <a:sym typeface="+mn-lt"/>
            </a:rPr>
            <a:t>看看别人眼中的你是什么样子，与你的预想是否一致，找出其中的偏差，这将有助于自我提高。 </a:t>
          </a:r>
          <a:endParaRPr lang="zh-CN" altLang="en-US" dirty="0">
            <a:solidFill>
              <a:schemeClr val="bg1"/>
            </a:solidFill>
          </a:endParaRPr>
        </a:p>
      </dgm:t>
    </dgm:pt>
    <dgm:pt modelId="{D2DD9B05-F283-4926-90F4-2E3DC8DD7DA9}" type="parTrans" cxnId="{4B0B4C64-C258-42E1-94EE-A4012B3AA93B}">
      <dgm:prSet/>
      <dgm:spPr/>
      <dgm:t>
        <a:bodyPr/>
        <a:lstStyle/>
        <a:p>
          <a:endParaRPr lang="zh-CN" altLang="en-US"/>
        </a:p>
      </dgm:t>
    </dgm:pt>
    <dgm:pt modelId="{083C2DE5-F9D9-4451-A21A-94D19579713A}" type="sibTrans" cxnId="{4B0B4C64-C258-42E1-94EE-A4012B3AA93B}">
      <dgm:prSet/>
      <dgm:spPr/>
      <dgm:t>
        <a:bodyPr/>
        <a:lstStyle/>
        <a:p>
          <a:endParaRPr lang="zh-CN" altLang="en-US"/>
        </a:p>
      </dgm:t>
    </dgm:pt>
    <dgm:pt modelId="{DEF81B97-1682-4CD6-8E2F-C3A77BB0E326}">
      <dgm:prSet phldrT="[文本]"/>
      <dgm:spPr/>
      <dgm:t>
        <a:bodyPr/>
        <a:lstStyle/>
        <a:p>
          <a:r>
            <a:rPr lang="zh-CN" altLang="en-US" dirty="0">
              <a:solidFill>
                <a:schemeClr val="bg1"/>
              </a:solidFill>
              <a:ea typeface="微软雅黑" panose="020B0503020204020204" pitchFamily="34" charset="-122"/>
              <a:cs typeface="+mn-ea"/>
              <a:sym typeface="+mn-lt"/>
            </a:rPr>
            <a:t>有欠缺并不可怕，怕的是自己还没有认识到而一味地不懂装懂。正确的态度是：认真对待，善于发现，并努力克服和提高。</a:t>
          </a:r>
          <a:endParaRPr lang="zh-CN" altLang="en-US" dirty="0">
            <a:solidFill>
              <a:schemeClr val="bg1"/>
            </a:solidFill>
          </a:endParaRPr>
        </a:p>
      </dgm:t>
    </dgm:pt>
    <dgm:pt modelId="{0355782F-AC89-4B21-9F6C-7444525C54BF}" type="parTrans" cxnId="{EBB57B2E-8627-41F3-A39A-B9FEDF2E6802}">
      <dgm:prSet/>
      <dgm:spPr/>
      <dgm:t>
        <a:bodyPr/>
        <a:lstStyle/>
        <a:p>
          <a:endParaRPr lang="zh-CN" altLang="en-US"/>
        </a:p>
      </dgm:t>
    </dgm:pt>
    <dgm:pt modelId="{4868D2EA-9F1F-46F3-8720-B7D32B924D87}" type="sibTrans" cxnId="{EBB57B2E-8627-41F3-A39A-B9FEDF2E6802}">
      <dgm:prSet/>
      <dgm:spPr/>
      <dgm:t>
        <a:bodyPr/>
        <a:lstStyle/>
        <a:p>
          <a:endParaRPr lang="zh-CN" altLang="en-US"/>
        </a:p>
      </dgm:t>
    </dgm:pt>
    <dgm:pt modelId="{B80305F6-F04F-4FEC-91B3-A70CEFDBA680}">
      <dgm:prSet/>
      <dgm:spPr/>
    </dgm:pt>
    <dgm:pt modelId="{B9513AE3-15E3-45EF-AC81-C1F84E6EE09E}" type="parTrans" cxnId="{67C8DD11-315C-4454-8337-7E3493BBD5E6}">
      <dgm:prSet/>
      <dgm:spPr/>
      <dgm:t>
        <a:bodyPr/>
        <a:lstStyle/>
        <a:p>
          <a:endParaRPr lang="zh-CN" altLang="en-US"/>
        </a:p>
      </dgm:t>
    </dgm:pt>
    <dgm:pt modelId="{C6A560C6-3E02-493F-89B9-86F5EE907E4D}" type="sibTrans" cxnId="{67C8DD11-315C-4454-8337-7E3493BBD5E6}">
      <dgm:prSet/>
      <dgm:spPr/>
      <dgm:t>
        <a:bodyPr/>
        <a:lstStyle/>
        <a:p>
          <a:endParaRPr lang="zh-CN" altLang="en-US"/>
        </a:p>
      </dgm:t>
    </dgm:pt>
    <dgm:pt modelId="{1FC9F078-719D-4EE5-B090-75D324C20A67}" type="pres">
      <dgm:prSet presAssocID="{9EA21BAA-5DEB-4CAB-9DE6-53CC42794453}" presName="compositeShape" presStyleCnt="0">
        <dgm:presLayoutVars>
          <dgm:chMax val="2"/>
          <dgm:dir/>
          <dgm:resizeHandles val="exact"/>
        </dgm:presLayoutVars>
      </dgm:prSet>
      <dgm:spPr/>
    </dgm:pt>
    <dgm:pt modelId="{3D431902-EABB-4B84-9BD2-5C136F78EE9F}" type="pres">
      <dgm:prSet presAssocID="{9EA21BAA-5DEB-4CAB-9DE6-53CC42794453}" presName="ribbon" presStyleLbl="node1" presStyleIdx="0" presStyleCnt="1" custScaleY="89577" custLinFactNeighborX="-573" custLinFactNeighborY="0"/>
      <dgm:spPr/>
    </dgm:pt>
    <dgm:pt modelId="{2853D1A7-A42C-48F1-B976-6F70848B7551}" type="pres">
      <dgm:prSet presAssocID="{9EA21BAA-5DEB-4CAB-9DE6-53CC42794453}" presName="leftArrowText" presStyleLbl="node1" presStyleIdx="0" presStyleCnt="1" custScaleY="83165">
        <dgm:presLayoutVars>
          <dgm:chMax val="0"/>
          <dgm:bulletEnabled val="1"/>
        </dgm:presLayoutVars>
      </dgm:prSet>
      <dgm:spPr/>
    </dgm:pt>
    <dgm:pt modelId="{9ED8FD5A-3005-4605-AB8C-DB2110EDCD4A}" type="pres">
      <dgm:prSet presAssocID="{9EA21BAA-5DEB-4CAB-9DE6-53CC42794453}" presName="rightArrowText" presStyleLbl="node1" presStyleIdx="0" presStyleCnt="1" custScaleY="82614">
        <dgm:presLayoutVars>
          <dgm:chMax val="0"/>
          <dgm:bulletEnabled val="1"/>
        </dgm:presLayoutVars>
      </dgm:prSet>
      <dgm:spPr/>
    </dgm:pt>
  </dgm:ptLst>
  <dgm:cxnLst>
    <dgm:cxn modelId="{10586B06-A753-4F65-A8ED-839873B0BF29}" type="presOf" srcId="{9EA21BAA-5DEB-4CAB-9DE6-53CC42794453}" destId="{1FC9F078-719D-4EE5-B090-75D324C20A67}" srcOrd="0" destOrd="0" presId="urn:microsoft.com/office/officeart/2005/8/layout/arrow6"/>
    <dgm:cxn modelId="{67C8DD11-315C-4454-8337-7E3493BBD5E6}" srcId="{9EA21BAA-5DEB-4CAB-9DE6-53CC42794453}" destId="{B80305F6-F04F-4FEC-91B3-A70CEFDBA680}" srcOrd="2" destOrd="0" parTransId="{B9513AE3-15E3-45EF-AC81-C1F84E6EE09E}" sibTransId="{C6A560C6-3E02-493F-89B9-86F5EE907E4D}"/>
    <dgm:cxn modelId="{EBB57B2E-8627-41F3-A39A-B9FEDF2E6802}" srcId="{9EA21BAA-5DEB-4CAB-9DE6-53CC42794453}" destId="{DEF81B97-1682-4CD6-8E2F-C3A77BB0E326}" srcOrd="1" destOrd="0" parTransId="{0355782F-AC89-4B21-9F6C-7444525C54BF}" sibTransId="{4868D2EA-9F1F-46F3-8720-B7D32B924D87}"/>
    <dgm:cxn modelId="{0566DC35-D499-4FE1-8C84-0B8B9F652766}" type="presOf" srcId="{646FC9FB-84E2-4CA2-8599-2E6B47A0DEA6}" destId="{2853D1A7-A42C-48F1-B976-6F70848B7551}" srcOrd="0" destOrd="0" presId="urn:microsoft.com/office/officeart/2005/8/layout/arrow6"/>
    <dgm:cxn modelId="{4B0B4C64-C258-42E1-94EE-A4012B3AA93B}" srcId="{9EA21BAA-5DEB-4CAB-9DE6-53CC42794453}" destId="{646FC9FB-84E2-4CA2-8599-2E6B47A0DEA6}" srcOrd="0" destOrd="0" parTransId="{D2DD9B05-F283-4926-90F4-2E3DC8DD7DA9}" sibTransId="{083C2DE5-F9D9-4451-A21A-94D19579713A}"/>
    <dgm:cxn modelId="{FE7C6A59-786D-43DB-8395-FBC25B86357E}" type="presOf" srcId="{DEF81B97-1682-4CD6-8E2F-C3A77BB0E326}" destId="{9ED8FD5A-3005-4605-AB8C-DB2110EDCD4A}" srcOrd="0" destOrd="0" presId="urn:microsoft.com/office/officeart/2005/8/layout/arrow6"/>
    <dgm:cxn modelId="{8756F40D-0908-4F03-B453-ECA04FC16E5C}" type="presParOf" srcId="{1FC9F078-719D-4EE5-B090-75D324C20A67}" destId="{3D431902-EABB-4B84-9BD2-5C136F78EE9F}" srcOrd="0" destOrd="0" presId="urn:microsoft.com/office/officeart/2005/8/layout/arrow6"/>
    <dgm:cxn modelId="{A5384B0E-0C45-482E-B33B-F96B970452FD}" type="presParOf" srcId="{1FC9F078-719D-4EE5-B090-75D324C20A67}" destId="{2853D1A7-A42C-48F1-B976-6F70848B7551}" srcOrd="1" destOrd="0" presId="urn:microsoft.com/office/officeart/2005/8/layout/arrow6"/>
    <dgm:cxn modelId="{3BC837E3-A845-4BE9-928B-AD49212DBC62}" type="presParOf" srcId="{1FC9F078-719D-4EE5-B090-75D324C20A67}" destId="{9ED8FD5A-3005-4605-AB8C-DB2110EDCD4A}"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52D941-F6C6-4AD7-8153-B89746E82A6D}" type="doc">
      <dgm:prSet loTypeId="urn:microsoft.com/office/officeart/2005/8/layout/arrow2" loCatId="process" qsTypeId="urn:microsoft.com/office/officeart/2005/8/quickstyle/simple2" qsCatId="simple" csTypeId="urn:microsoft.com/office/officeart/2005/8/colors/accent6_1" csCatId="accent6" phldr="1"/>
      <dgm:spPr/>
    </dgm:pt>
    <dgm:pt modelId="{6724E608-87A1-4016-B83D-8E83FD2869FF}">
      <dgm:prSet phldrT="[文本]"/>
      <dgm:spPr/>
      <dgm:t>
        <a:bodyPr/>
        <a:lstStyle/>
        <a:p>
          <a:r>
            <a:rPr lang="zh-CN" altLang="en-US" dirty="0">
              <a:solidFill>
                <a:srgbClr val="00B050"/>
              </a:solidFill>
              <a:ea typeface="微软雅黑" panose="020B0503020204020204" pitchFamily="34" charset="-122"/>
              <a:cs typeface="+mn-ea"/>
              <a:sym typeface="+mn-lt"/>
            </a:rPr>
            <a:t>需要社会大环境的分析；当前社会、政治、经济发展的趋势；所学专业在社会上的需求形势；社会发展对自身发展的影响；</a:t>
          </a:r>
          <a:endParaRPr lang="zh-CN" altLang="en-US" dirty="0">
            <a:solidFill>
              <a:srgbClr val="00B050"/>
            </a:solidFill>
          </a:endParaRPr>
        </a:p>
      </dgm:t>
    </dgm:pt>
    <dgm:pt modelId="{87A5413C-7237-42C4-9FEE-47E11B6BC961}" type="parTrans" cxnId="{A4A92CA3-D1E5-4BEB-9749-DE5852F76631}">
      <dgm:prSet/>
      <dgm:spPr/>
      <dgm:t>
        <a:bodyPr/>
        <a:lstStyle/>
        <a:p>
          <a:endParaRPr lang="zh-CN" altLang="en-US"/>
        </a:p>
      </dgm:t>
    </dgm:pt>
    <dgm:pt modelId="{BD54BA39-A33B-4863-81CD-35DAED2D560C}" type="sibTrans" cxnId="{A4A92CA3-D1E5-4BEB-9749-DE5852F76631}">
      <dgm:prSet/>
      <dgm:spPr/>
      <dgm:t>
        <a:bodyPr/>
        <a:lstStyle/>
        <a:p>
          <a:endParaRPr lang="zh-CN" altLang="en-US"/>
        </a:p>
      </dgm:t>
    </dgm:pt>
    <dgm:pt modelId="{CE899A35-4E1C-45FF-AF45-492C4CCA58FC}">
      <dgm:prSet phldrT="[文本]"/>
      <dgm:spPr/>
      <dgm:t>
        <a:bodyPr/>
        <a:lstStyle/>
        <a:p>
          <a:r>
            <a:rPr lang="zh-CN" altLang="en-US" dirty="0">
              <a:solidFill>
                <a:srgbClr val="00B0F0"/>
              </a:solidFill>
              <a:ea typeface="微软雅黑" panose="020B0503020204020204" pitchFamily="34" charset="-122"/>
              <a:cs typeface="+mn-ea"/>
              <a:sym typeface="+mn-lt"/>
            </a:rPr>
            <a:t>“你选择了一个组织，就是选择了一种生活。”</a:t>
          </a:r>
          <a:endParaRPr lang="zh-CN" altLang="en-US" dirty="0">
            <a:solidFill>
              <a:srgbClr val="00B0F0"/>
            </a:solidFill>
          </a:endParaRPr>
        </a:p>
      </dgm:t>
    </dgm:pt>
    <dgm:pt modelId="{9B21E0A2-C9BA-4135-BE32-CBF0BC68BD17}" type="parTrans" cxnId="{405DA55A-F851-4163-8705-8BC0D495370B}">
      <dgm:prSet/>
      <dgm:spPr/>
      <dgm:t>
        <a:bodyPr/>
        <a:lstStyle/>
        <a:p>
          <a:endParaRPr lang="zh-CN" altLang="en-US"/>
        </a:p>
      </dgm:t>
    </dgm:pt>
    <dgm:pt modelId="{2AB42D4D-57C8-4127-84DC-1C5CE352DA49}" type="sibTrans" cxnId="{405DA55A-F851-4163-8705-8BC0D495370B}">
      <dgm:prSet/>
      <dgm:spPr/>
      <dgm:t>
        <a:bodyPr/>
        <a:lstStyle/>
        <a:p>
          <a:endParaRPr lang="zh-CN" altLang="en-US"/>
        </a:p>
      </dgm:t>
    </dgm:pt>
    <dgm:pt modelId="{CEB69555-4CC4-4C96-BF4F-D3AE5C53D2D3}">
      <dgm:prSet phldrT="[文本]"/>
      <dgm:spPr/>
      <dgm:t>
        <a:bodyPr/>
        <a:lstStyle/>
        <a:p>
          <a:r>
            <a:rPr lang="zh-CN" altLang="en-US" dirty="0">
              <a:solidFill>
                <a:srgbClr val="7030A0"/>
              </a:solidFill>
              <a:ea typeface="微软雅黑" panose="020B0503020204020204" pitchFamily="34" charset="-122"/>
              <a:cs typeface="+mn-ea"/>
              <a:sym typeface="+mn-lt"/>
            </a:rPr>
            <a:t>个人职业发展过程中将与哪些人交往；其中哪些人将对自身发展起重要作用；工作中会遇到什么样的上下级、同事及竞争者，对自己会有什么影响，如何相处、对待等等。 </a:t>
          </a:r>
          <a:endParaRPr lang="zh-CN" altLang="en-US" dirty="0">
            <a:solidFill>
              <a:srgbClr val="7030A0"/>
            </a:solidFill>
          </a:endParaRPr>
        </a:p>
      </dgm:t>
    </dgm:pt>
    <dgm:pt modelId="{E17AD8B1-A781-4F3E-8117-C651582D7834}" type="parTrans" cxnId="{35D355E0-7E60-4777-8246-7F8CF5BAB793}">
      <dgm:prSet/>
      <dgm:spPr/>
      <dgm:t>
        <a:bodyPr/>
        <a:lstStyle/>
        <a:p>
          <a:endParaRPr lang="zh-CN" altLang="en-US"/>
        </a:p>
      </dgm:t>
    </dgm:pt>
    <dgm:pt modelId="{38C36A5B-AC5F-449F-A6C2-D11A954880B1}" type="sibTrans" cxnId="{35D355E0-7E60-4777-8246-7F8CF5BAB793}">
      <dgm:prSet/>
      <dgm:spPr/>
      <dgm:t>
        <a:bodyPr/>
        <a:lstStyle/>
        <a:p>
          <a:endParaRPr lang="zh-CN" altLang="en-US"/>
        </a:p>
      </dgm:t>
    </dgm:pt>
    <dgm:pt modelId="{47B5D9E7-ED39-427E-A726-58EA0B00AAC7}" type="pres">
      <dgm:prSet presAssocID="{C652D941-F6C6-4AD7-8153-B89746E82A6D}" presName="arrowDiagram" presStyleCnt="0">
        <dgm:presLayoutVars>
          <dgm:chMax val="5"/>
          <dgm:dir/>
          <dgm:resizeHandles val="exact"/>
        </dgm:presLayoutVars>
      </dgm:prSet>
      <dgm:spPr/>
    </dgm:pt>
    <dgm:pt modelId="{41FB5D0B-479F-4C92-B528-469F44A5D714}" type="pres">
      <dgm:prSet presAssocID="{C652D941-F6C6-4AD7-8153-B89746E82A6D}" presName="arrow" presStyleLbl="bgShp" presStyleIdx="0" presStyleCnt="1"/>
      <dgm:spPr/>
    </dgm:pt>
    <dgm:pt modelId="{54C8454A-7A4D-4161-9D60-D714FFB9E427}" type="pres">
      <dgm:prSet presAssocID="{C652D941-F6C6-4AD7-8153-B89746E82A6D}" presName="arrowDiagram3" presStyleCnt="0"/>
      <dgm:spPr/>
    </dgm:pt>
    <dgm:pt modelId="{65ACAF71-1677-40D3-8811-9F1290F00B25}" type="pres">
      <dgm:prSet presAssocID="{6724E608-87A1-4016-B83D-8E83FD2869FF}" presName="bullet3a" presStyleLbl="node1" presStyleIdx="0" presStyleCnt="3"/>
      <dgm:spPr/>
    </dgm:pt>
    <dgm:pt modelId="{7B2AEF25-4F9D-4B02-9270-B1B162EB4334}" type="pres">
      <dgm:prSet presAssocID="{6724E608-87A1-4016-B83D-8E83FD2869FF}" presName="textBox3a" presStyleLbl="revTx" presStyleIdx="0" presStyleCnt="3" custScaleX="114233" custScaleY="76555">
        <dgm:presLayoutVars>
          <dgm:bulletEnabled val="1"/>
        </dgm:presLayoutVars>
      </dgm:prSet>
      <dgm:spPr/>
    </dgm:pt>
    <dgm:pt modelId="{2FBE6F0D-1ACA-4B78-BB05-03F06CFBA8F3}" type="pres">
      <dgm:prSet presAssocID="{CE899A35-4E1C-45FF-AF45-492C4CCA58FC}" presName="bullet3b" presStyleLbl="node1" presStyleIdx="1" presStyleCnt="3"/>
      <dgm:spPr/>
    </dgm:pt>
    <dgm:pt modelId="{215B8A26-AFE9-461A-9777-7CFBB983D51F}" type="pres">
      <dgm:prSet presAssocID="{CE899A35-4E1C-45FF-AF45-492C4CCA58FC}" presName="textBox3b" presStyleLbl="revTx" presStyleIdx="1" presStyleCnt="3" custScaleY="25356" custLinFactNeighborX="-26665" custLinFactNeighborY="-24940">
        <dgm:presLayoutVars>
          <dgm:bulletEnabled val="1"/>
        </dgm:presLayoutVars>
      </dgm:prSet>
      <dgm:spPr/>
    </dgm:pt>
    <dgm:pt modelId="{BC10D56C-8968-40D6-922C-A22F0C725C4E}" type="pres">
      <dgm:prSet presAssocID="{CEB69555-4CC4-4C96-BF4F-D3AE5C53D2D3}" presName="bullet3c" presStyleLbl="node1" presStyleIdx="2" presStyleCnt="3"/>
      <dgm:spPr/>
    </dgm:pt>
    <dgm:pt modelId="{CC7EFE73-5A67-4044-9FE6-5A9CC856C6B5}" type="pres">
      <dgm:prSet presAssocID="{CEB69555-4CC4-4C96-BF4F-D3AE5C53D2D3}" presName="textBox3c" presStyleLbl="revTx" presStyleIdx="2" presStyleCnt="3" custScaleX="130997" custScaleY="51049" custLinFactNeighborX="-10401" custLinFactNeighborY="-14451">
        <dgm:presLayoutVars>
          <dgm:bulletEnabled val="1"/>
        </dgm:presLayoutVars>
      </dgm:prSet>
      <dgm:spPr/>
    </dgm:pt>
  </dgm:ptLst>
  <dgm:cxnLst>
    <dgm:cxn modelId="{5E3A3646-E187-4DF0-AD34-B04C9AF2AA1C}" type="presOf" srcId="{CEB69555-4CC4-4C96-BF4F-D3AE5C53D2D3}" destId="{CC7EFE73-5A67-4044-9FE6-5A9CC856C6B5}" srcOrd="0" destOrd="0" presId="urn:microsoft.com/office/officeart/2005/8/layout/arrow2"/>
    <dgm:cxn modelId="{405DA55A-F851-4163-8705-8BC0D495370B}" srcId="{C652D941-F6C6-4AD7-8153-B89746E82A6D}" destId="{CE899A35-4E1C-45FF-AF45-492C4CCA58FC}" srcOrd="1" destOrd="0" parTransId="{9B21E0A2-C9BA-4135-BE32-CBF0BC68BD17}" sibTransId="{2AB42D4D-57C8-4127-84DC-1C5CE352DA49}"/>
    <dgm:cxn modelId="{03BD389B-3470-4086-9E2A-6CAA7FB3EA6D}" type="presOf" srcId="{6724E608-87A1-4016-B83D-8E83FD2869FF}" destId="{7B2AEF25-4F9D-4B02-9270-B1B162EB4334}" srcOrd="0" destOrd="0" presId="urn:microsoft.com/office/officeart/2005/8/layout/arrow2"/>
    <dgm:cxn modelId="{A4A92CA3-D1E5-4BEB-9749-DE5852F76631}" srcId="{C652D941-F6C6-4AD7-8153-B89746E82A6D}" destId="{6724E608-87A1-4016-B83D-8E83FD2869FF}" srcOrd="0" destOrd="0" parTransId="{87A5413C-7237-42C4-9FEE-47E11B6BC961}" sibTransId="{BD54BA39-A33B-4863-81CD-35DAED2D560C}"/>
    <dgm:cxn modelId="{4A3378D8-6751-44E0-B45C-0A53A53E44CC}" type="presOf" srcId="{CE899A35-4E1C-45FF-AF45-492C4CCA58FC}" destId="{215B8A26-AFE9-461A-9777-7CFBB983D51F}" srcOrd="0" destOrd="0" presId="urn:microsoft.com/office/officeart/2005/8/layout/arrow2"/>
    <dgm:cxn modelId="{35D355E0-7E60-4777-8246-7F8CF5BAB793}" srcId="{C652D941-F6C6-4AD7-8153-B89746E82A6D}" destId="{CEB69555-4CC4-4C96-BF4F-D3AE5C53D2D3}" srcOrd="2" destOrd="0" parTransId="{E17AD8B1-A781-4F3E-8117-C651582D7834}" sibTransId="{38C36A5B-AC5F-449F-A6C2-D11A954880B1}"/>
    <dgm:cxn modelId="{A50B46ED-B4D8-4DE5-850E-5F0A220D5735}" type="presOf" srcId="{C652D941-F6C6-4AD7-8153-B89746E82A6D}" destId="{47B5D9E7-ED39-427E-A726-58EA0B00AAC7}" srcOrd="0" destOrd="0" presId="urn:microsoft.com/office/officeart/2005/8/layout/arrow2"/>
    <dgm:cxn modelId="{F1B6FDF4-11A6-44B1-93A0-D3DE100A4BF8}" type="presParOf" srcId="{47B5D9E7-ED39-427E-A726-58EA0B00AAC7}" destId="{41FB5D0B-479F-4C92-B528-469F44A5D714}" srcOrd="0" destOrd="0" presId="urn:microsoft.com/office/officeart/2005/8/layout/arrow2"/>
    <dgm:cxn modelId="{C039CE7E-F165-4F05-8866-C1E8BF1FEADF}" type="presParOf" srcId="{47B5D9E7-ED39-427E-A726-58EA0B00AAC7}" destId="{54C8454A-7A4D-4161-9D60-D714FFB9E427}" srcOrd="1" destOrd="0" presId="urn:microsoft.com/office/officeart/2005/8/layout/arrow2"/>
    <dgm:cxn modelId="{7BC94B73-E461-4F24-A5A4-34F2ABE5FCAA}" type="presParOf" srcId="{54C8454A-7A4D-4161-9D60-D714FFB9E427}" destId="{65ACAF71-1677-40D3-8811-9F1290F00B25}" srcOrd="0" destOrd="0" presId="urn:microsoft.com/office/officeart/2005/8/layout/arrow2"/>
    <dgm:cxn modelId="{97C90009-20DE-4FD9-945B-402339B7763C}" type="presParOf" srcId="{54C8454A-7A4D-4161-9D60-D714FFB9E427}" destId="{7B2AEF25-4F9D-4B02-9270-B1B162EB4334}" srcOrd="1" destOrd="0" presId="urn:microsoft.com/office/officeart/2005/8/layout/arrow2"/>
    <dgm:cxn modelId="{49319FA1-7DB2-4D4F-8ACA-1247DAA361D5}" type="presParOf" srcId="{54C8454A-7A4D-4161-9D60-D714FFB9E427}" destId="{2FBE6F0D-1ACA-4B78-BB05-03F06CFBA8F3}" srcOrd="2" destOrd="0" presId="urn:microsoft.com/office/officeart/2005/8/layout/arrow2"/>
    <dgm:cxn modelId="{59EE9336-177E-48B0-886C-19AA7354CFC0}" type="presParOf" srcId="{54C8454A-7A4D-4161-9D60-D714FFB9E427}" destId="{215B8A26-AFE9-461A-9777-7CFBB983D51F}" srcOrd="3" destOrd="0" presId="urn:microsoft.com/office/officeart/2005/8/layout/arrow2"/>
    <dgm:cxn modelId="{B38423D3-D0F7-41E1-85F4-14F90FA09ED2}" type="presParOf" srcId="{54C8454A-7A4D-4161-9D60-D714FFB9E427}" destId="{BC10D56C-8968-40D6-922C-A22F0C725C4E}" srcOrd="4" destOrd="0" presId="urn:microsoft.com/office/officeart/2005/8/layout/arrow2"/>
    <dgm:cxn modelId="{1423E78C-4823-482C-95B8-F6BD8A106603}" type="presParOf" srcId="{54C8454A-7A4D-4161-9D60-D714FFB9E427}" destId="{CC7EFE73-5A67-4044-9FE6-5A9CC856C6B5}"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48C8EC-D12B-4B64-BA32-21E0A0DCC438}" type="doc">
      <dgm:prSet loTypeId="urn:microsoft.com/office/officeart/2005/8/layout/radial6" loCatId="cycle" qsTypeId="urn:microsoft.com/office/officeart/2005/8/quickstyle/simple1" qsCatId="simple" csTypeId="urn:microsoft.com/office/officeart/2005/8/colors/colorful4" csCatId="colorful" phldr="1"/>
      <dgm:spPr/>
      <dgm:t>
        <a:bodyPr/>
        <a:lstStyle/>
        <a:p>
          <a:endParaRPr lang="zh-CN" altLang="en-US"/>
        </a:p>
      </dgm:t>
    </dgm:pt>
    <dgm:pt modelId="{073D5F3E-3879-4AAB-95B6-6E9513B200CA}">
      <dgm:prSet phldrT="[文本]"/>
      <dgm:spPr/>
      <dgm:t>
        <a:bodyPr/>
        <a:lstStyle/>
        <a:p>
          <a:r>
            <a:rPr lang="zh-CN" altLang="en-US" dirty="0"/>
            <a:t>误区</a:t>
          </a:r>
        </a:p>
      </dgm:t>
    </dgm:pt>
    <dgm:pt modelId="{00B8F18E-CCD4-4F18-BFEF-6C10185C89A9}" type="parTrans" cxnId="{9D54E3D4-618F-47FB-9BA9-22EBC440ABB8}">
      <dgm:prSet/>
      <dgm:spPr/>
      <dgm:t>
        <a:bodyPr/>
        <a:lstStyle/>
        <a:p>
          <a:endParaRPr lang="zh-CN" altLang="en-US"/>
        </a:p>
      </dgm:t>
    </dgm:pt>
    <dgm:pt modelId="{AEB52AE7-0435-4D45-BA49-F1860ED47173}" type="sibTrans" cxnId="{9D54E3D4-618F-47FB-9BA9-22EBC440ABB8}">
      <dgm:prSet/>
      <dgm:spPr/>
      <dgm:t>
        <a:bodyPr/>
        <a:lstStyle/>
        <a:p>
          <a:endParaRPr lang="zh-CN" altLang="en-US"/>
        </a:p>
      </dgm:t>
    </dgm:pt>
    <dgm:pt modelId="{66E23D09-9760-4955-94D3-C9B585864B64}">
      <dgm:prSet phldrT="[文本]"/>
      <dgm:spPr/>
      <dgm:t>
        <a:bodyPr/>
        <a:lstStyle/>
        <a:p>
          <a:r>
            <a:rPr lang="zh-CN" altLang="en-US" dirty="0"/>
            <a:t>计划</a:t>
          </a:r>
        </a:p>
      </dgm:t>
    </dgm:pt>
    <dgm:pt modelId="{42A97FCD-E54C-4BD6-B48A-2F2D220E9617}" type="parTrans" cxnId="{95A41892-0278-49CD-9B1B-FF8DDB17D48A}">
      <dgm:prSet/>
      <dgm:spPr/>
      <dgm:t>
        <a:bodyPr/>
        <a:lstStyle/>
        <a:p>
          <a:endParaRPr lang="zh-CN" altLang="en-US"/>
        </a:p>
      </dgm:t>
    </dgm:pt>
    <dgm:pt modelId="{FCC8F65C-FED5-428D-B458-45AA441AD947}" type="sibTrans" cxnId="{95A41892-0278-49CD-9B1B-FF8DDB17D48A}">
      <dgm:prSet/>
      <dgm:spPr/>
      <dgm:t>
        <a:bodyPr/>
        <a:lstStyle/>
        <a:p>
          <a:endParaRPr lang="zh-CN" altLang="en-US"/>
        </a:p>
      </dgm:t>
    </dgm:pt>
    <dgm:pt modelId="{B5B37A8F-7495-4D8D-9FFA-042E22615254}">
      <dgm:prSet phldrT="[文本]"/>
      <dgm:spPr/>
      <dgm:t>
        <a:bodyPr/>
        <a:lstStyle/>
        <a:p>
          <a:r>
            <a:rPr lang="zh-CN" altLang="en-US" dirty="0"/>
            <a:t>时间</a:t>
          </a:r>
        </a:p>
      </dgm:t>
    </dgm:pt>
    <dgm:pt modelId="{0FDACFC8-FC13-44C6-95AA-96A751E86408}" type="parTrans" cxnId="{06FF3554-2259-4737-AF75-70F4FE7D300C}">
      <dgm:prSet/>
      <dgm:spPr/>
      <dgm:t>
        <a:bodyPr/>
        <a:lstStyle/>
        <a:p>
          <a:endParaRPr lang="zh-CN" altLang="en-US"/>
        </a:p>
      </dgm:t>
    </dgm:pt>
    <dgm:pt modelId="{E4AB19D7-78E4-4E95-B42E-C8DB37678E09}" type="sibTrans" cxnId="{06FF3554-2259-4737-AF75-70F4FE7D300C}">
      <dgm:prSet/>
      <dgm:spPr/>
      <dgm:t>
        <a:bodyPr/>
        <a:lstStyle/>
        <a:p>
          <a:endParaRPr lang="zh-CN" altLang="en-US"/>
        </a:p>
      </dgm:t>
    </dgm:pt>
    <dgm:pt modelId="{AFCDFBEB-FDE8-4B30-9D46-A4A5898A7298}">
      <dgm:prSet phldrT="[文本]"/>
      <dgm:spPr/>
      <dgm:t>
        <a:bodyPr/>
        <a:lstStyle/>
        <a:p>
          <a:r>
            <a:rPr lang="zh-CN" altLang="en-US" dirty="0"/>
            <a:t>拖延</a:t>
          </a:r>
        </a:p>
      </dgm:t>
    </dgm:pt>
    <dgm:pt modelId="{16F4D8BC-39A5-45F2-AD78-E15BE69C7972}" type="parTrans" cxnId="{29DEBEEE-391B-4498-BDB6-43225792D8EB}">
      <dgm:prSet/>
      <dgm:spPr/>
      <dgm:t>
        <a:bodyPr/>
        <a:lstStyle/>
        <a:p>
          <a:endParaRPr lang="zh-CN" altLang="en-US"/>
        </a:p>
      </dgm:t>
    </dgm:pt>
    <dgm:pt modelId="{1FB81B0C-62C4-4D80-B26C-1C3E6019E1A0}" type="sibTrans" cxnId="{29DEBEEE-391B-4498-BDB6-43225792D8EB}">
      <dgm:prSet/>
      <dgm:spPr/>
      <dgm:t>
        <a:bodyPr/>
        <a:lstStyle/>
        <a:p>
          <a:endParaRPr lang="zh-CN" altLang="en-US"/>
        </a:p>
      </dgm:t>
    </dgm:pt>
    <dgm:pt modelId="{B4AFEFC0-FBAD-44E3-B8C1-06FC72FF61D5}">
      <dgm:prSet phldrT="[文本]"/>
      <dgm:spPr/>
      <dgm:t>
        <a:bodyPr/>
        <a:lstStyle/>
        <a:p>
          <a:r>
            <a:rPr lang="zh-CN" altLang="en-US" dirty="0"/>
            <a:t>整理</a:t>
          </a:r>
        </a:p>
      </dgm:t>
    </dgm:pt>
    <dgm:pt modelId="{0B6D89D1-F248-4A7E-85E1-193ED34F714F}" type="parTrans" cxnId="{7252968A-6EC1-473B-B4A5-EBC46C9D2BDE}">
      <dgm:prSet/>
      <dgm:spPr/>
      <dgm:t>
        <a:bodyPr/>
        <a:lstStyle/>
        <a:p>
          <a:endParaRPr lang="zh-CN" altLang="en-US"/>
        </a:p>
      </dgm:t>
    </dgm:pt>
    <dgm:pt modelId="{CA0ED04C-A731-4C63-BD99-6A238CB38F4A}" type="sibTrans" cxnId="{7252968A-6EC1-473B-B4A5-EBC46C9D2BDE}">
      <dgm:prSet/>
      <dgm:spPr/>
      <dgm:t>
        <a:bodyPr/>
        <a:lstStyle/>
        <a:p>
          <a:endParaRPr lang="zh-CN" altLang="en-US"/>
        </a:p>
      </dgm:t>
    </dgm:pt>
    <dgm:pt modelId="{C60A362C-6748-4218-AB8F-652656E374B4}">
      <dgm:prSet/>
      <dgm:spPr/>
      <dgm:t>
        <a:bodyPr/>
        <a:lstStyle/>
        <a:p>
          <a:r>
            <a:rPr lang="zh-CN" altLang="en-US" dirty="0"/>
            <a:t>进取</a:t>
          </a:r>
        </a:p>
      </dgm:t>
    </dgm:pt>
    <dgm:pt modelId="{BC94B0EE-19B2-4F1F-8269-0B5389D9CCC2}" type="parTrans" cxnId="{374F1886-BCBF-4165-8F09-1C3239BA2A23}">
      <dgm:prSet/>
      <dgm:spPr/>
      <dgm:t>
        <a:bodyPr/>
        <a:lstStyle/>
        <a:p>
          <a:endParaRPr lang="zh-CN" altLang="en-US"/>
        </a:p>
      </dgm:t>
    </dgm:pt>
    <dgm:pt modelId="{12A6DDB6-D292-41B4-91D6-A30AE1DCB88C}" type="sibTrans" cxnId="{374F1886-BCBF-4165-8F09-1C3239BA2A23}">
      <dgm:prSet/>
      <dgm:spPr/>
      <dgm:t>
        <a:bodyPr/>
        <a:lstStyle/>
        <a:p>
          <a:endParaRPr lang="zh-CN" altLang="en-US"/>
        </a:p>
      </dgm:t>
    </dgm:pt>
    <dgm:pt modelId="{1B63C7B4-15F6-4A5D-AE96-5C4E966277A5}" type="pres">
      <dgm:prSet presAssocID="{E448C8EC-D12B-4B64-BA32-21E0A0DCC438}" presName="Name0" presStyleCnt="0">
        <dgm:presLayoutVars>
          <dgm:chMax val="1"/>
          <dgm:dir/>
          <dgm:animLvl val="ctr"/>
          <dgm:resizeHandles val="exact"/>
        </dgm:presLayoutVars>
      </dgm:prSet>
      <dgm:spPr/>
    </dgm:pt>
    <dgm:pt modelId="{9463E4D6-043F-4EB6-8729-208E91950254}" type="pres">
      <dgm:prSet presAssocID="{073D5F3E-3879-4AAB-95B6-6E9513B200CA}" presName="centerShape" presStyleLbl="node0" presStyleIdx="0" presStyleCnt="1"/>
      <dgm:spPr/>
    </dgm:pt>
    <dgm:pt modelId="{F24C51F3-A422-44AB-97B7-7A85E1C48F5F}" type="pres">
      <dgm:prSet presAssocID="{66E23D09-9760-4955-94D3-C9B585864B64}" presName="node" presStyleLbl="node1" presStyleIdx="0" presStyleCnt="5">
        <dgm:presLayoutVars>
          <dgm:bulletEnabled val="1"/>
        </dgm:presLayoutVars>
      </dgm:prSet>
      <dgm:spPr/>
    </dgm:pt>
    <dgm:pt modelId="{3EDD912C-3A8F-4061-8446-5D9B0C3F3F63}" type="pres">
      <dgm:prSet presAssocID="{66E23D09-9760-4955-94D3-C9B585864B64}" presName="dummy" presStyleCnt="0"/>
      <dgm:spPr/>
    </dgm:pt>
    <dgm:pt modelId="{9C0782A0-9B7C-4660-92E4-8520DEDBF417}" type="pres">
      <dgm:prSet presAssocID="{FCC8F65C-FED5-428D-B458-45AA441AD947}" presName="sibTrans" presStyleLbl="sibTrans2D1" presStyleIdx="0" presStyleCnt="5"/>
      <dgm:spPr/>
    </dgm:pt>
    <dgm:pt modelId="{66B23C07-1436-4474-95AD-44EB9749CE19}" type="pres">
      <dgm:prSet presAssocID="{B5B37A8F-7495-4D8D-9FFA-042E22615254}" presName="node" presStyleLbl="node1" presStyleIdx="1" presStyleCnt="5">
        <dgm:presLayoutVars>
          <dgm:bulletEnabled val="1"/>
        </dgm:presLayoutVars>
      </dgm:prSet>
      <dgm:spPr/>
    </dgm:pt>
    <dgm:pt modelId="{57EF0499-98F3-42D9-8D53-8141380EFDC5}" type="pres">
      <dgm:prSet presAssocID="{B5B37A8F-7495-4D8D-9FFA-042E22615254}" presName="dummy" presStyleCnt="0"/>
      <dgm:spPr/>
    </dgm:pt>
    <dgm:pt modelId="{29C06D3D-A4BE-4BCD-97F5-35B60BBC57FB}" type="pres">
      <dgm:prSet presAssocID="{E4AB19D7-78E4-4E95-B42E-C8DB37678E09}" presName="sibTrans" presStyleLbl="sibTrans2D1" presStyleIdx="1" presStyleCnt="5"/>
      <dgm:spPr/>
    </dgm:pt>
    <dgm:pt modelId="{238B61CD-47FE-4799-A190-0D6BAB397009}" type="pres">
      <dgm:prSet presAssocID="{AFCDFBEB-FDE8-4B30-9D46-A4A5898A7298}" presName="node" presStyleLbl="node1" presStyleIdx="2" presStyleCnt="5">
        <dgm:presLayoutVars>
          <dgm:bulletEnabled val="1"/>
        </dgm:presLayoutVars>
      </dgm:prSet>
      <dgm:spPr/>
    </dgm:pt>
    <dgm:pt modelId="{7436076F-2432-45E3-8708-76AF192E1C9A}" type="pres">
      <dgm:prSet presAssocID="{AFCDFBEB-FDE8-4B30-9D46-A4A5898A7298}" presName="dummy" presStyleCnt="0"/>
      <dgm:spPr/>
    </dgm:pt>
    <dgm:pt modelId="{16D88379-559D-4702-985D-2B9005477824}" type="pres">
      <dgm:prSet presAssocID="{1FB81B0C-62C4-4D80-B26C-1C3E6019E1A0}" presName="sibTrans" presStyleLbl="sibTrans2D1" presStyleIdx="2" presStyleCnt="5"/>
      <dgm:spPr/>
    </dgm:pt>
    <dgm:pt modelId="{C371A07E-5572-4043-8DA3-C00BEB8C46CD}" type="pres">
      <dgm:prSet presAssocID="{B4AFEFC0-FBAD-44E3-B8C1-06FC72FF61D5}" presName="node" presStyleLbl="node1" presStyleIdx="3" presStyleCnt="5">
        <dgm:presLayoutVars>
          <dgm:bulletEnabled val="1"/>
        </dgm:presLayoutVars>
      </dgm:prSet>
      <dgm:spPr/>
    </dgm:pt>
    <dgm:pt modelId="{DA6E5C52-A744-42D0-A7A2-DF50F4ECA8A8}" type="pres">
      <dgm:prSet presAssocID="{B4AFEFC0-FBAD-44E3-B8C1-06FC72FF61D5}" presName="dummy" presStyleCnt="0"/>
      <dgm:spPr/>
    </dgm:pt>
    <dgm:pt modelId="{F115A2F5-9F2F-4C08-926C-A51D86D90D54}" type="pres">
      <dgm:prSet presAssocID="{CA0ED04C-A731-4C63-BD99-6A238CB38F4A}" presName="sibTrans" presStyleLbl="sibTrans2D1" presStyleIdx="3" presStyleCnt="5"/>
      <dgm:spPr/>
    </dgm:pt>
    <dgm:pt modelId="{187EE039-4136-4336-9B27-3E1E4F09FF37}" type="pres">
      <dgm:prSet presAssocID="{C60A362C-6748-4218-AB8F-652656E374B4}" presName="node" presStyleLbl="node1" presStyleIdx="4" presStyleCnt="5">
        <dgm:presLayoutVars>
          <dgm:bulletEnabled val="1"/>
        </dgm:presLayoutVars>
      </dgm:prSet>
      <dgm:spPr/>
    </dgm:pt>
    <dgm:pt modelId="{76FA7108-6F07-4ECF-BEAA-89290C7B2D93}" type="pres">
      <dgm:prSet presAssocID="{C60A362C-6748-4218-AB8F-652656E374B4}" presName="dummy" presStyleCnt="0"/>
      <dgm:spPr/>
    </dgm:pt>
    <dgm:pt modelId="{ACD28A29-C9EB-44C8-85E4-122EC147D8AB}" type="pres">
      <dgm:prSet presAssocID="{12A6DDB6-D292-41B4-91D6-A30AE1DCB88C}" presName="sibTrans" presStyleLbl="sibTrans2D1" presStyleIdx="4" presStyleCnt="5"/>
      <dgm:spPr/>
    </dgm:pt>
  </dgm:ptLst>
  <dgm:cxnLst>
    <dgm:cxn modelId="{FF35F108-4DDE-4878-90CB-2F7DCA98ABA5}" type="presOf" srcId="{B5B37A8F-7495-4D8D-9FFA-042E22615254}" destId="{66B23C07-1436-4474-95AD-44EB9749CE19}" srcOrd="0" destOrd="0" presId="urn:microsoft.com/office/officeart/2005/8/layout/radial6"/>
    <dgm:cxn modelId="{2EFA1E1A-73F9-4858-A1DD-6A7CB236CF9C}" type="presOf" srcId="{CA0ED04C-A731-4C63-BD99-6A238CB38F4A}" destId="{F115A2F5-9F2F-4C08-926C-A51D86D90D54}" srcOrd="0" destOrd="0" presId="urn:microsoft.com/office/officeart/2005/8/layout/radial6"/>
    <dgm:cxn modelId="{F37DC81D-217B-412D-B4B6-026503D13A31}" type="presOf" srcId="{B4AFEFC0-FBAD-44E3-B8C1-06FC72FF61D5}" destId="{C371A07E-5572-4043-8DA3-C00BEB8C46CD}" srcOrd="0" destOrd="0" presId="urn:microsoft.com/office/officeart/2005/8/layout/radial6"/>
    <dgm:cxn modelId="{D4928531-371D-4323-957A-92D554595E3A}" type="presOf" srcId="{E448C8EC-D12B-4B64-BA32-21E0A0DCC438}" destId="{1B63C7B4-15F6-4A5D-AE96-5C4E966277A5}" srcOrd="0" destOrd="0" presId="urn:microsoft.com/office/officeart/2005/8/layout/radial6"/>
    <dgm:cxn modelId="{E3242833-C038-47E2-93AD-CC2290AEA258}" type="presOf" srcId="{E4AB19D7-78E4-4E95-B42E-C8DB37678E09}" destId="{29C06D3D-A4BE-4BCD-97F5-35B60BBC57FB}" srcOrd="0" destOrd="0" presId="urn:microsoft.com/office/officeart/2005/8/layout/radial6"/>
    <dgm:cxn modelId="{AA81775B-B1BF-40C6-8B6F-03A606DA6E90}" type="presOf" srcId="{FCC8F65C-FED5-428D-B458-45AA441AD947}" destId="{9C0782A0-9B7C-4660-92E4-8520DEDBF417}" srcOrd="0" destOrd="0" presId="urn:microsoft.com/office/officeart/2005/8/layout/radial6"/>
    <dgm:cxn modelId="{EAF6686D-5EC8-494C-B87C-5F620488AA57}" type="presOf" srcId="{1FB81B0C-62C4-4D80-B26C-1C3E6019E1A0}" destId="{16D88379-559D-4702-985D-2B9005477824}" srcOrd="0" destOrd="0" presId="urn:microsoft.com/office/officeart/2005/8/layout/radial6"/>
    <dgm:cxn modelId="{34E8994E-B92E-4152-81A0-8C22FFFCEC16}" type="presOf" srcId="{66E23D09-9760-4955-94D3-C9B585864B64}" destId="{F24C51F3-A422-44AB-97B7-7A85E1C48F5F}" srcOrd="0" destOrd="0" presId="urn:microsoft.com/office/officeart/2005/8/layout/radial6"/>
    <dgm:cxn modelId="{06FF3554-2259-4737-AF75-70F4FE7D300C}" srcId="{073D5F3E-3879-4AAB-95B6-6E9513B200CA}" destId="{B5B37A8F-7495-4D8D-9FFA-042E22615254}" srcOrd="1" destOrd="0" parTransId="{0FDACFC8-FC13-44C6-95AA-96A751E86408}" sibTransId="{E4AB19D7-78E4-4E95-B42E-C8DB37678E09}"/>
    <dgm:cxn modelId="{A4520082-E9A8-4B23-86C8-8823BB248CCF}" type="presOf" srcId="{12A6DDB6-D292-41B4-91D6-A30AE1DCB88C}" destId="{ACD28A29-C9EB-44C8-85E4-122EC147D8AB}" srcOrd="0" destOrd="0" presId="urn:microsoft.com/office/officeart/2005/8/layout/radial6"/>
    <dgm:cxn modelId="{374F1886-BCBF-4165-8F09-1C3239BA2A23}" srcId="{073D5F3E-3879-4AAB-95B6-6E9513B200CA}" destId="{C60A362C-6748-4218-AB8F-652656E374B4}" srcOrd="4" destOrd="0" parTransId="{BC94B0EE-19B2-4F1F-8269-0B5389D9CCC2}" sibTransId="{12A6DDB6-D292-41B4-91D6-A30AE1DCB88C}"/>
    <dgm:cxn modelId="{7252968A-6EC1-473B-B4A5-EBC46C9D2BDE}" srcId="{073D5F3E-3879-4AAB-95B6-6E9513B200CA}" destId="{B4AFEFC0-FBAD-44E3-B8C1-06FC72FF61D5}" srcOrd="3" destOrd="0" parTransId="{0B6D89D1-F248-4A7E-85E1-193ED34F714F}" sibTransId="{CA0ED04C-A731-4C63-BD99-6A238CB38F4A}"/>
    <dgm:cxn modelId="{95A41892-0278-49CD-9B1B-FF8DDB17D48A}" srcId="{073D5F3E-3879-4AAB-95B6-6E9513B200CA}" destId="{66E23D09-9760-4955-94D3-C9B585864B64}" srcOrd="0" destOrd="0" parTransId="{42A97FCD-E54C-4BD6-B48A-2F2D220E9617}" sibTransId="{FCC8F65C-FED5-428D-B458-45AA441AD947}"/>
    <dgm:cxn modelId="{9D54E3D4-618F-47FB-9BA9-22EBC440ABB8}" srcId="{E448C8EC-D12B-4B64-BA32-21E0A0DCC438}" destId="{073D5F3E-3879-4AAB-95B6-6E9513B200CA}" srcOrd="0" destOrd="0" parTransId="{00B8F18E-CCD4-4F18-BFEF-6C10185C89A9}" sibTransId="{AEB52AE7-0435-4D45-BA49-F1860ED47173}"/>
    <dgm:cxn modelId="{2E7121D6-7422-41A9-9276-A1BE6C98CA4E}" type="presOf" srcId="{AFCDFBEB-FDE8-4B30-9D46-A4A5898A7298}" destId="{238B61CD-47FE-4799-A190-0D6BAB397009}" srcOrd="0" destOrd="0" presId="urn:microsoft.com/office/officeart/2005/8/layout/radial6"/>
    <dgm:cxn modelId="{1E1951E4-7FE5-4D61-AB30-559878347390}" type="presOf" srcId="{073D5F3E-3879-4AAB-95B6-6E9513B200CA}" destId="{9463E4D6-043F-4EB6-8729-208E91950254}" srcOrd="0" destOrd="0" presId="urn:microsoft.com/office/officeart/2005/8/layout/radial6"/>
    <dgm:cxn modelId="{3D5AA8EE-4626-42D4-AC0C-504BE0846DE6}" type="presOf" srcId="{C60A362C-6748-4218-AB8F-652656E374B4}" destId="{187EE039-4136-4336-9B27-3E1E4F09FF37}" srcOrd="0" destOrd="0" presId="urn:microsoft.com/office/officeart/2005/8/layout/radial6"/>
    <dgm:cxn modelId="{29DEBEEE-391B-4498-BDB6-43225792D8EB}" srcId="{073D5F3E-3879-4AAB-95B6-6E9513B200CA}" destId="{AFCDFBEB-FDE8-4B30-9D46-A4A5898A7298}" srcOrd="2" destOrd="0" parTransId="{16F4D8BC-39A5-45F2-AD78-E15BE69C7972}" sibTransId="{1FB81B0C-62C4-4D80-B26C-1C3E6019E1A0}"/>
    <dgm:cxn modelId="{EADA57EA-A0D5-4152-B409-576D788C0EF3}" type="presParOf" srcId="{1B63C7B4-15F6-4A5D-AE96-5C4E966277A5}" destId="{9463E4D6-043F-4EB6-8729-208E91950254}" srcOrd="0" destOrd="0" presId="urn:microsoft.com/office/officeart/2005/8/layout/radial6"/>
    <dgm:cxn modelId="{5782FBC6-6A8D-433F-A593-516B77821C1B}" type="presParOf" srcId="{1B63C7B4-15F6-4A5D-AE96-5C4E966277A5}" destId="{F24C51F3-A422-44AB-97B7-7A85E1C48F5F}" srcOrd="1" destOrd="0" presId="urn:microsoft.com/office/officeart/2005/8/layout/radial6"/>
    <dgm:cxn modelId="{E6A1AE50-68C1-41D0-8000-EB65A1C28B93}" type="presParOf" srcId="{1B63C7B4-15F6-4A5D-AE96-5C4E966277A5}" destId="{3EDD912C-3A8F-4061-8446-5D9B0C3F3F63}" srcOrd="2" destOrd="0" presId="urn:microsoft.com/office/officeart/2005/8/layout/radial6"/>
    <dgm:cxn modelId="{E0AF6FAD-F707-4204-938B-959002C476F8}" type="presParOf" srcId="{1B63C7B4-15F6-4A5D-AE96-5C4E966277A5}" destId="{9C0782A0-9B7C-4660-92E4-8520DEDBF417}" srcOrd="3" destOrd="0" presId="urn:microsoft.com/office/officeart/2005/8/layout/radial6"/>
    <dgm:cxn modelId="{A68B7CE2-2A18-446A-9A44-BA8F0092B981}" type="presParOf" srcId="{1B63C7B4-15F6-4A5D-AE96-5C4E966277A5}" destId="{66B23C07-1436-4474-95AD-44EB9749CE19}" srcOrd="4" destOrd="0" presId="urn:microsoft.com/office/officeart/2005/8/layout/radial6"/>
    <dgm:cxn modelId="{E5B75017-1351-46D8-81EF-A672296B60AF}" type="presParOf" srcId="{1B63C7B4-15F6-4A5D-AE96-5C4E966277A5}" destId="{57EF0499-98F3-42D9-8D53-8141380EFDC5}" srcOrd="5" destOrd="0" presId="urn:microsoft.com/office/officeart/2005/8/layout/radial6"/>
    <dgm:cxn modelId="{0560100E-B204-4845-8F1C-617D89A7132F}" type="presParOf" srcId="{1B63C7B4-15F6-4A5D-AE96-5C4E966277A5}" destId="{29C06D3D-A4BE-4BCD-97F5-35B60BBC57FB}" srcOrd="6" destOrd="0" presId="urn:microsoft.com/office/officeart/2005/8/layout/radial6"/>
    <dgm:cxn modelId="{BF826790-6289-4BA7-BAF9-53C58D9C4F55}" type="presParOf" srcId="{1B63C7B4-15F6-4A5D-AE96-5C4E966277A5}" destId="{238B61CD-47FE-4799-A190-0D6BAB397009}" srcOrd="7" destOrd="0" presId="urn:microsoft.com/office/officeart/2005/8/layout/radial6"/>
    <dgm:cxn modelId="{B8DF2B3C-AC47-49AF-95F6-667E83C0A27B}" type="presParOf" srcId="{1B63C7B4-15F6-4A5D-AE96-5C4E966277A5}" destId="{7436076F-2432-45E3-8708-76AF192E1C9A}" srcOrd="8" destOrd="0" presId="urn:microsoft.com/office/officeart/2005/8/layout/radial6"/>
    <dgm:cxn modelId="{2CBAB293-69D5-4EF1-9A06-3CF63ECE0313}" type="presParOf" srcId="{1B63C7B4-15F6-4A5D-AE96-5C4E966277A5}" destId="{16D88379-559D-4702-985D-2B9005477824}" srcOrd="9" destOrd="0" presId="urn:microsoft.com/office/officeart/2005/8/layout/radial6"/>
    <dgm:cxn modelId="{0147E8CF-8331-4913-88CF-8001929C4CCC}" type="presParOf" srcId="{1B63C7B4-15F6-4A5D-AE96-5C4E966277A5}" destId="{C371A07E-5572-4043-8DA3-C00BEB8C46CD}" srcOrd="10" destOrd="0" presId="urn:microsoft.com/office/officeart/2005/8/layout/radial6"/>
    <dgm:cxn modelId="{0228FB69-0CE2-4B62-96D1-8BD3C088C685}" type="presParOf" srcId="{1B63C7B4-15F6-4A5D-AE96-5C4E966277A5}" destId="{DA6E5C52-A744-42D0-A7A2-DF50F4ECA8A8}" srcOrd="11" destOrd="0" presId="urn:microsoft.com/office/officeart/2005/8/layout/radial6"/>
    <dgm:cxn modelId="{6DE24DBE-722F-41B7-B172-719DDBC1481C}" type="presParOf" srcId="{1B63C7B4-15F6-4A5D-AE96-5C4E966277A5}" destId="{F115A2F5-9F2F-4C08-926C-A51D86D90D54}" srcOrd="12" destOrd="0" presId="urn:microsoft.com/office/officeart/2005/8/layout/radial6"/>
    <dgm:cxn modelId="{4C555F28-8DC1-4958-9B1E-227D06FF877D}" type="presParOf" srcId="{1B63C7B4-15F6-4A5D-AE96-5C4E966277A5}" destId="{187EE039-4136-4336-9B27-3E1E4F09FF37}" srcOrd="13" destOrd="0" presId="urn:microsoft.com/office/officeart/2005/8/layout/radial6"/>
    <dgm:cxn modelId="{C261A4CD-E8EC-4E1F-B7D2-71AEA7D7D7E3}" type="presParOf" srcId="{1B63C7B4-15F6-4A5D-AE96-5C4E966277A5}" destId="{76FA7108-6F07-4ECF-BEAA-89290C7B2D93}" srcOrd="14" destOrd="0" presId="urn:microsoft.com/office/officeart/2005/8/layout/radial6"/>
    <dgm:cxn modelId="{A220963E-F5C6-440F-8060-0C6D98D7BA61}" type="presParOf" srcId="{1B63C7B4-15F6-4A5D-AE96-5C4E966277A5}" destId="{ACD28A29-C9EB-44C8-85E4-122EC147D8AB}" srcOrd="15"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431902-EABB-4B84-9BD2-5C136F78EE9F}">
      <dsp:nvSpPr>
        <dsp:cNvPr id="0" name=""/>
        <dsp:cNvSpPr/>
      </dsp:nvSpPr>
      <dsp:spPr>
        <a:xfrm>
          <a:off x="0" y="1175811"/>
          <a:ext cx="8559800" cy="3067044"/>
        </a:xfrm>
        <a:prstGeom prst="leftRightRibbon">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53D1A7-A42C-48F1-B976-6F70848B7551}">
      <dsp:nvSpPr>
        <dsp:cNvPr id="0" name=""/>
        <dsp:cNvSpPr/>
      </dsp:nvSpPr>
      <dsp:spPr>
        <a:xfrm>
          <a:off x="1027176" y="1737781"/>
          <a:ext cx="2824734" cy="139527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6896" rIns="0" bIns="60960" numCol="1" spcCol="1270" anchor="ctr" anchorCtr="0">
          <a:noAutofit/>
        </a:bodyPr>
        <a:lstStyle/>
        <a:p>
          <a:pPr marL="0" lvl="0" indent="0" algn="ctr" defTabSz="711200">
            <a:lnSpc>
              <a:spcPct val="90000"/>
            </a:lnSpc>
            <a:spcBef>
              <a:spcPct val="0"/>
            </a:spcBef>
            <a:spcAft>
              <a:spcPct val="35000"/>
            </a:spcAft>
            <a:buNone/>
          </a:pPr>
          <a:r>
            <a:rPr lang="zh-CN" altLang="en-US" sz="1600" kern="1200" dirty="0">
              <a:solidFill>
                <a:schemeClr val="bg1"/>
              </a:solidFill>
              <a:ea typeface="微软雅黑" panose="020B0503020204020204" pitchFamily="34" charset="-122"/>
              <a:cs typeface="+mn-ea"/>
              <a:sym typeface="+mn-lt"/>
            </a:rPr>
            <a:t>看看别人眼中的你是什么样子，与你的预想是否一致，找出其中的偏差，这将有助于自我提高。 </a:t>
          </a:r>
          <a:endParaRPr lang="zh-CN" altLang="en-US" sz="1600" kern="1200" dirty="0">
            <a:solidFill>
              <a:schemeClr val="bg1"/>
            </a:solidFill>
          </a:endParaRPr>
        </a:p>
      </dsp:txBody>
      <dsp:txXfrm>
        <a:off x="1027176" y="1737781"/>
        <a:ext cx="2824734" cy="1395276"/>
      </dsp:txXfrm>
    </dsp:sp>
    <dsp:sp modelId="{9ED8FD5A-3005-4605-AB8C-DB2110EDCD4A}">
      <dsp:nvSpPr>
        <dsp:cNvPr id="0" name=""/>
        <dsp:cNvSpPr/>
      </dsp:nvSpPr>
      <dsp:spPr>
        <a:xfrm>
          <a:off x="4279900" y="2290230"/>
          <a:ext cx="3338322" cy="138603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6896" rIns="0" bIns="60960" numCol="1" spcCol="1270" anchor="ctr" anchorCtr="0">
          <a:noAutofit/>
        </a:bodyPr>
        <a:lstStyle/>
        <a:p>
          <a:pPr marL="0" lvl="0" indent="0" algn="ctr" defTabSz="711200">
            <a:lnSpc>
              <a:spcPct val="90000"/>
            </a:lnSpc>
            <a:spcBef>
              <a:spcPct val="0"/>
            </a:spcBef>
            <a:spcAft>
              <a:spcPct val="35000"/>
            </a:spcAft>
            <a:buNone/>
          </a:pPr>
          <a:r>
            <a:rPr lang="zh-CN" altLang="en-US" sz="1600" kern="1200" dirty="0">
              <a:solidFill>
                <a:schemeClr val="bg1"/>
              </a:solidFill>
              <a:ea typeface="微软雅黑" panose="020B0503020204020204" pitchFamily="34" charset="-122"/>
              <a:cs typeface="+mn-ea"/>
              <a:sym typeface="+mn-lt"/>
            </a:rPr>
            <a:t>有欠缺并不可怕，怕的是自己还没有认识到而一味地不懂装懂。正确的态度是：认真对待，善于发现，并努力克服和提高。</a:t>
          </a:r>
          <a:endParaRPr lang="zh-CN" altLang="en-US" sz="1600" kern="1200" dirty="0">
            <a:solidFill>
              <a:schemeClr val="bg1"/>
            </a:solidFill>
          </a:endParaRPr>
        </a:p>
      </dsp:txBody>
      <dsp:txXfrm>
        <a:off x="4279900" y="2290230"/>
        <a:ext cx="3338322" cy="13860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FB5D0B-479F-4C92-B528-469F44A5D714}">
      <dsp:nvSpPr>
        <dsp:cNvPr id="0" name=""/>
        <dsp:cNvSpPr/>
      </dsp:nvSpPr>
      <dsp:spPr>
        <a:xfrm>
          <a:off x="664927" y="0"/>
          <a:ext cx="9256187" cy="5785117"/>
        </a:xfrm>
        <a:prstGeom prst="swooshArrow">
          <a:avLst>
            <a:gd name="adj1" fmla="val 25000"/>
            <a:gd name="adj2" fmla="val 25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ACAF71-1677-40D3-8811-9F1290F00B25}">
      <dsp:nvSpPr>
        <dsp:cNvPr id="0" name=""/>
        <dsp:cNvSpPr/>
      </dsp:nvSpPr>
      <dsp:spPr>
        <a:xfrm>
          <a:off x="1840463" y="3992887"/>
          <a:ext cx="240660" cy="240660"/>
        </a:xfrm>
        <a:prstGeom prst="ellipse">
          <a:avLst/>
        </a:prstGeom>
        <a:solidFill>
          <a:schemeClr val="lt1">
            <a:hueOff val="0"/>
            <a:satOff val="0"/>
            <a:lumOff val="0"/>
            <a:alphaOff val="0"/>
          </a:schemeClr>
        </a:solidFill>
        <a:ln w="19050" cap="flat" cmpd="sng" algn="ctr">
          <a:solidFill>
            <a:schemeClr val="accent6">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7B2AEF25-4F9D-4B02-9270-B1B162EB4334}">
      <dsp:nvSpPr>
        <dsp:cNvPr id="0" name=""/>
        <dsp:cNvSpPr/>
      </dsp:nvSpPr>
      <dsp:spPr>
        <a:xfrm>
          <a:off x="1807313" y="4309206"/>
          <a:ext cx="2463653" cy="12799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521" tIns="0" rIns="0" bIns="0" numCol="1" spcCol="1270" anchor="t" anchorCtr="0">
          <a:noAutofit/>
        </a:bodyPr>
        <a:lstStyle/>
        <a:p>
          <a:pPr marL="0" lvl="0" indent="0" algn="l" defTabSz="622300">
            <a:lnSpc>
              <a:spcPct val="90000"/>
            </a:lnSpc>
            <a:spcBef>
              <a:spcPct val="0"/>
            </a:spcBef>
            <a:spcAft>
              <a:spcPct val="35000"/>
            </a:spcAft>
            <a:buNone/>
          </a:pPr>
          <a:r>
            <a:rPr lang="zh-CN" altLang="en-US" sz="1400" kern="1200" dirty="0">
              <a:solidFill>
                <a:srgbClr val="00B050"/>
              </a:solidFill>
              <a:ea typeface="微软雅黑" panose="020B0503020204020204" pitchFamily="34" charset="-122"/>
              <a:cs typeface="+mn-ea"/>
              <a:sym typeface="+mn-lt"/>
            </a:rPr>
            <a:t>需要社会大环境的分析；当前社会、政治、经济发展的趋势；所学专业在社会上的需求形势；社会发展对自身发展的影响；</a:t>
          </a:r>
          <a:endParaRPr lang="zh-CN" altLang="en-US" sz="1400" kern="1200" dirty="0">
            <a:solidFill>
              <a:srgbClr val="00B050"/>
            </a:solidFill>
          </a:endParaRPr>
        </a:p>
      </dsp:txBody>
      <dsp:txXfrm>
        <a:off x="1807313" y="4309206"/>
        <a:ext cx="2463653" cy="1279922"/>
      </dsp:txXfrm>
    </dsp:sp>
    <dsp:sp modelId="{2FBE6F0D-1ACA-4B78-BB05-03F06CFBA8F3}">
      <dsp:nvSpPr>
        <dsp:cNvPr id="0" name=""/>
        <dsp:cNvSpPr/>
      </dsp:nvSpPr>
      <dsp:spPr>
        <a:xfrm>
          <a:off x="3964758" y="2420492"/>
          <a:ext cx="435040" cy="435040"/>
        </a:xfrm>
        <a:prstGeom prst="ellipse">
          <a:avLst/>
        </a:prstGeom>
        <a:solidFill>
          <a:schemeClr val="lt1">
            <a:hueOff val="0"/>
            <a:satOff val="0"/>
            <a:lumOff val="0"/>
            <a:alphaOff val="0"/>
          </a:schemeClr>
        </a:solidFill>
        <a:ln w="19050" cap="flat" cmpd="sng" algn="ctr">
          <a:solidFill>
            <a:schemeClr val="accent6">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215B8A26-AFE9-461A-9777-7CFBB983D51F}">
      <dsp:nvSpPr>
        <dsp:cNvPr id="0" name=""/>
        <dsp:cNvSpPr/>
      </dsp:nvSpPr>
      <dsp:spPr>
        <a:xfrm>
          <a:off x="3589920" y="3027687"/>
          <a:ext cx="2221484" cy="797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0519" tIns="0" rIns="0" bIns="0" numCol="1" spcCol="1270" anchor="t" anchorCtr="0">
          <a:noAutofit/>
        </a:bodyPr>
        <a:lstStyle/>
        <a:p>
          <a:pPr marL="0" lvl="0" indent="0" algn="l" defTabSz="622300">
            <a:lnSpc>
              <a:spcPct val="90000"/>
            </a:lnSpc>
            <a:spcBef>
              <a:spcPct val="0"/>
            </a:spcBef>
            <a:spcAft>
              <a:spcPct val="35000"/>
            </a:spcAft>
            <a:buNone/>
          </a:pPr>
          <a:r>
            <a:rPr lang="zh-CN" altLang="en-US" sz="1400" kern="1200" dirty="0">
              <a:solidFill>
                <a:srgbClr val="00B0F0"/>
              </a:solidFill>
              <a:ea typeface="微软雅黑" panose="020B0503020204020204" pitchFamily="34" charset="-122"/>
              <a:cs typeface="+mn-ea"/>
              <a:sym typeface="+mn-lt"/>
            </a:rPr>
            <a:t>“你选择了一个组织，就是选择了一种生活。”</a:t>
          </a:r>
          <a:endParaRPr lang="zh-CN" altLang="en-US" sz="1400" kern="1200" dirty="0">
            <a:solidFill>
              <a:srgbClr val="00B0F0"/>
            </a:solidFill>
          </a:endParaRPr>
        </a:p>
      </dsp:txBody>
      <dsp:txXfrm>
        <a:off x="3589920" y="3027687"/>
        <a:ext cx="2221484" cy="797979"/>
      </dsp:txXfrm>
    </dsp:sp>
    <dsp:sp modelId="{BC10D56C-8968-40D6-922C-A22F0C725C4E}">
      <dsp:nvSpPr>
        <dsp:cNvPr id="0" name=""/>
        <dsp:cNvSpPr/>
      </dsp:nvSpPr>
      <dsp:spPr>
        <a:xfrm>
          <a:off x="6519466" y="1463634"/>
          <a:ext cx="601652" cy="601652"/>
        </a:xfrm>
        <a:prstGeom prst="ellipse">
          <a:avLst/>
        </a:prstGeom>
        <a:solidFill>
          <a:schemeClr val="lt1">
            <a:hueOff val="0"/>
            <a:satOff val="0"/>
            <a:lumOff val="0"/>
            <a:alphaOff val="0"/>
          </a:schemeClr>
        </a:solidFill>
        <a:ln w="19050" cap="flat" cmpd="sng" algn="ctr">
          <a:solidFill>
            <a:schemeClr val="accent6">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CC7EFE73-5A67-4044-9FE6-5A9CC856C6B5}">
      <dsp:nvSpPr>
        <dsp:cNvPr id="0" name=""/>
        <dsp:cNvSpPr/>
      </dsp:nvSpPr>
      <dsp:spPr>
        <a:xfrm>
          <a:off x="6244938" y="2167511"/>
          <a:ext cx="2910078" cy="205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8803" tIns="0" rIns="0" bIns="0" numCol="1" spcCol="1270" anchor="t" anchorCtr="0">
          <a:noAutofit/>
        </a:bodyPr>
        <a:lstStyle/>
        <a:p>
          <a:pPr marL="0" lvl="0" indent="0" algn="l" defTabSz="622300">
            <a:lnSpc>
              <a:spcPct val="90000"/>
            </a:lnSpc>
            <a:spcBef>
              <a:spcPct val="0"/>
            </a:spcBef>
            <a:spcAft>
              <a:spcPct val="35000"/>
            </a:spcAft>
            <a:buNone/>
          </a:pPr>
          <a:r>
            <a:rPr lang="zh-CN" altLang="en-US" sz="1400" kern="1200" dirty="0">
              <a:solidFill>
                <a:srgbClr val="7030A0"/>
              </a:solidFill>
              <a:ea typeface="微软雅黑" panose="020B0503020204020204" pitchFamily="34" charset="-122"/>
              <a:cs typeface="+mn-ea"/>
              <a:sym typeface="+mn-lt"/>
            </a:rPr>
            <a:t>个人职业发展过程中将与哪些人交往；其中哪些人将对自身发展起重要作用；工作中会遇到什么样的上下级、同事及竞争者，对自己会有什么影响，如何相处、对待等等。 </a:t>
          </a:r>
          <a:endParaRPr lang="zh-CN" altLang="en-US" sz="1400" kern="1200" dirty="0">
            <a:solidFill>
              <a:srgbClr val="7030A0"/>
            </a:solidFill>
          </a:endParaRPr>
        </a:p>
      </dsp:txBody>
      <dsp:txXfrm>
        <a:off x="6244938" y="2167511"/>
        <a:ext cx="2910078" cy="20525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28A29-C9EB-44C8-85E4-122EC147D8AB}">
      <dsp:nvSpPr>
        <dsp:cNvPr id="0" name=""/>
        <dsp:cNvSpPr/>
      </dsp:nvSpPr>
      <dsp:spPr>
        <a:xfrm>
          <a:off x="571789" y="393221"/>
          <a:ext cx="2625112" cy="2625112"/>
        </a:xfrm>
        <a:prstGeom prst="blockArc">
          <a:avLst>
            <a:gd name="adj1" fmla="val 11880000"/>
            <a:gd name="adj2" fmla="val 16200000"/>
            <a:gd name="adj3" fmla="val 4635"/>
          </a:avLst>
        </a:prstGeom>
        <a:solidFill>
          <a:schemeClr val="accent4">
            <a:hueOff val="10395692"/>
            <a:satOff val="-47968"/>
            <a:lumOff val="176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115A2F5-9F2F-4C08-926C-A51D86D90D54}">
      <dsp:nvSpPr>
        <dsp:cNvPr id="0" name=""/>
        <dsp:cNvSpPr/>
      </dsp:nvSpPr>
      <dsp:spPr>
        <a:xfrm>
          <a:off x="571789" y="393221"/>
          <a:ext cx="2625112" cy="2625112"/>
        </a:xfrm>
        <a:prstGeom prst="blockArc">
          <a:avLst>
            <a:gd name="adj1" fmla="val 7560000"/>
            <a:gd name="adj2" fmla="val 11880000"/>
            <a:gd name="adj3" fmla="val 4635"/>
          </a:avLst>
        </a:prstGeom>
        <a:solidFill>
          <a:schemeClr val="accent4">
            <a:hueOff val="7796769"/>
            <a:satOff val="-35976"/>
            <a:lumOff val="132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6D88379-559D-4702-985D-2B9005477824}">
      <dsp:nvSpPr>
        <dsp:cNvPr id="0" name=""/>
        <dsp:cNvSpPr/>
      </dsp:nvSpPr>
      <dsp:spPr>
        <a:xfrm>
          <a:off x="571789" y="393221"/>
          <a:ext cx="2625112" cy="2625112"/>
        </a:xfrm>
        <a:prstGeom prst="blockArc">
          <a:avLst>
            <a:gd name="adj1" fmla="val 3240000"/>
            <a:gd name="adj2" fmla="val 7560000"/>
            <a:gd name="adj3" fmla="val 4635"/>
          </a:avLst>
        </a:prstGeom>
        <a:solidFill>
          <a:schemeClr val="accent4">
            <a:hueOff val="5197846"/>
            <a:satOff val="-23984"/>
            <a:lumOff val="88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C06D3D-A4BE-4BCD-97F5-35B60BBC57FB}">
      <dsp:nvSpPr>
        <dsp:cNvPr id="0" name=""/>
        <dsp:cNvSpPr/>
      </dsp:nvSpPr>
      <dsp:spPr>
        <a:xfrm>
          <a:off x="571789" y="393221"/>
          <a:ext cx="2625112" cy="2625112"/>
        </a:xfrm>
        <a:prstGeom prst="blockArc">
          <a:avLst>
            <a:gd name="adj1" fmla="val 20520000"/>
            <a:gd name="adj2" fmla="val 3240000"/>
            <a:gd name="adj3" fmla="val 4635"/>
          </a:avLst>
        </a:prstGeom>
        <a:solidFill>
          <a:schemeClr val="accent4">
            <a:hueOff val="2598923"/>
            <a:satOff val="-11992"/>
            <a:lumOff val="44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C0782A0-9B7C-4660-92E4-8520DEDBF417}">
      <dsp:nvSpPr>
        <dsp:cNvPr id="0" name=""/>
        <dsp:cNvSpPr/>
      </dsp:nvSpPr>
      <dsp:spPr>
        <a:xfrm>
          <a:off x="571789" y="393221"/>
          <a:ext cx="2625112" cy="2625112"/>
        </a:xfrm>
        <a:prstGeom prst="blockArc">
          <a:avLst>
            <a:gd name="adj1" fmla="val 16200000"/>
            <a:gd name="adj2" fmla="val 20520000"/>
            <a:gd name="adj3" fmla="val 4635"/>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63E4D6-043F-4EB6-8729-208E91950254}">
      <dsp:nvSpPr>
        <dsp:cNvPr id="0" name=""/>
        <dsp:cNvSpPr/>
      </dsp:nvSpPr>
      <dsp:spPr>
        <a:xfrm>
          <a:off x="1280766" y="1102197"/>
          <a:ext cx="1207159" cy="120715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r>
            <a:rPr lang="zh-CN" altLang="en-US" sz="3000" kern="1200" dirty="0"/>
            <a:t>误区</a:t>
          </a:r>
        </a:p>
      </dsp:txBody>
      <dsp:txXfrm>
        <a:off x="1457550" y="1278981"/>
        <a:ext cx="853591" cy="853591"/>
      </dsp:txXfrm>
    </dsp:sp>
    <dsp:sp modelId="{F24C51F3-A422-44AB-97B7-7A85E1C48F5F}">
      <dsp:nvSpPr>
        <dsp:cNvPr id="0" name=""/>
        <dsp:cNvSpPr/>
      </dsp:nvSpPr>
      <dsp:spPr>
        <a:xfrm>
          <a:off x="1461840" y="1135"/>
          <a:ext cx="845011" cy="845011"/>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zh-CN" altLang="en-US" sz="2100" kern="1200" dirty="0"/>
            <a:t>计划</a:t>
          </a:r>
        </a:p>
      </dsp:txBody>
      <dsp:txXfrm>
        <a:off x="1585589" y="124884"/>
        <a:ext cx="597513" cy="597513"/>
      </dsp:txXfrm>
    </dsp:sp>
    <dsp:sp modelId="{66B23C07-1436-4474-95AD-44EB9749CE19}">
      <dsp:nvSpPr>
        <dsp:cNvPr id="0" name=""/>
        <dsp:cNvSpPr/>
      </dsp:nvSpPr>
      <dsp:spPr>
        <a:xfrm>
          <a:off x="2681223" y="887069"/>
          <a:ext cx="845011" cy="845011"/>
        </a:xfrm>
        <a:prstGeom prst="ellipse">
          <a:avLst/>
        </a:prstGeom>
        <a:solidFill>
          <a:schemeClr val="accent4">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zh-CN" altLang="en-US" sz="2100" kern="1200" dirty="0"/>
            <a:t>时间</a:t>
          </a:r>
        </a:p>
      </dsp:txBody>
      <dsp:txXfrm>
        <a:off x="2804972" y="1010818"/>
        <a:ext cx="597513" cy="597513"/>
      </dsp:txXfrm>
    </dsp:sp>
    <dsp:sp modelId="{238B61CD-47FE-4799-A190-0D6BAB397009}">
      <dsp:nvSpPr>
        <dsp:cNvPr id="0" name=""/>
        <dsp:cNvSpPr/>
      </dsp:nvSpPr>
      <dsp:spPr>
        <a:xfrm>
          <a:off x="2215460" y="2320541"/>
          <a:ext cx="845011" cy="845011"/>
        </a:xfrm>
        <a:prstGeom prst="ellipse">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zh-CN" altLang="en-US" sz="2100" kern="1200" dirty="0"/>
            <a:t>拖延</a:t>
          </a:r>
        </a:p>
      </dsp:txBody>
      <dsp:txXfrm>
        <a:off x="2339209" y="2444290"/>
        <a:ext cx="597513" cy="597513"/>
      </dsp:txXfrm>
    </dsp:sp>
    <dsp:sp modelId="{C371A07E-5572-4043-8DA3-C00BEB8C46CD}">
      <dsp:nvSpPr>
        <dsp:cNvPr id="0" name=""/>
        <dsp:cNvSpPr/>
      </dsp:nvSpPr>
      <dsp:spPr>
        <a:xfrm>
          <a:off x="708219" y="2320541"/>
          <a:ext cx="845011" cy="845011"/>
        </a:xfrm>
        <a:prstGeom prst="ellipse">
          <a:avLst/>
        </a:prstGeom>
        <a:solidFill>
          <a:schemeClr val="accent4">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zh-CN" altLang="en-US" sz="2100" kern="1200" dirty="0"/>
            <a:t>整理</a:t>
          </a:r>
        </a:p>
      </dsp:txBody>
      <dsp:txXfrm>
        <a:off x="831968" y="2444290"/>
        <a:ext cx="597513" cy="597513"/>
      </dsp:txXfrm>
    </dsp:sp>
    <dsp:sp modelId="{187EE039-4136-4336-9B27-3E1E4F09FF37}">
      <dsp:nvSpPr>
        <dsp:cNvPr id="0" name=""/>
        <dsp:cNvSpPr/>
      </dsp:nvSpPr>
      <dsp:spPr>
        <a:xfrm>
          <a:off x="242456" y="887069"/>
          <a:ext cx="845011" cy="845011"/>
        </a:xfrm>
        <a:prstGeom prst="ellipse">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zh-CN" altLang="en-US" sz="2100" kern="1200" dirty="0"/>
            <a:t>进取</a:t>
          </a:r>
        </a:p>
      </dsp:txBody>
      <dsp:txXfrm>
        <a:off x="366205" y="1010818"/>
        <a:ext cx="597513" cy="597513"/>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934BA5-D82D-47AD-993F-890FE0EAF13E}" type="datetimeFigureOut">
              <a:rPr lang="zh-CN" altLang="en-US" smtClean="0"/>
              <a:t>2021/12/15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EB9385-3259-4E7E-8918-B608E1ED1015}" type="slidenum">
              <a:rPr lang="zh-CN" altLang="en-US" smtClean="0"/>
              <a:t>‹#›</a:t>
            </a:fld>
            <a:endParaRPr lang="zh-CN" altLang="en-US"/>
          </a:p>
        </p:txBody>
      </p:sp>
    </p:spTree>
    <p:extLst>
      <p:ext uri="{BB962C8B-B14F-4D97-AF65-F5344CB8AC3E}">
        <p14:creationId xmlns:p14="http://schemas.microsoft.com/office/powerpoint/2010/main" val="4084099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DEB9385-3259-4E7E-8918-B608E1ED1015}" type="slidenum">
              <a:rPr lang="zh-CN" altLang="en-US" smtClean="0"/>
              <a:t>4</a:t>
            </a:fld>
            <a:endParaRPr lang="zh-CN" altLang="en-US"/>
          </a:p>
        </p:txBody>
      </p:sp>
    </p:spTree>
    <p:extLst>
      <p:ext uri="{BB962C8B-B14F-4D97-AF65-F5344CB8AC3E}">
        <p14:creationId xmlns:p14="http://schemas.microsoft.com/office/powerpoint/2010/main" val="1945376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DEB9385-3259-4E7E-8918-B608E1ED1015}" type="slidenum">
              <a:rPr lang="zh-CN" altLang="en-US" smtClean="0"/>
              <a:t>26</a:t>
            </a:fld>
            <a:endParaRPr lang="zh-CN" altLang="en-US"/>
          </a:p>
        </p:txBody>
      </p:sp>
    </p:spTree>
    <p:extLst>
      <p:ext uri="{BB962C8B-B14F-4D97-AF65-F5344CB8AC3E}">
        <p14:creationId xmlns:p14="http://schemas.microsoft.com/office/powerpoint/2010/main" val="4014559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B00718F-5999-4BC0-93BD-A751816B3972}" type="datetimeFigureOut">
              <a:rPr lang="zh-CN" altLang="en-US" smtClean="0"/>
              <a:t>2021/12/15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515EE6F-1C27-4740-8BA6-8509FC8D3848}" type="slidenum">
              <a:rPr lang="zh-CN" altLang="en-US" smtClean="0"/>
              <a:t>‹#›</a:t>
            </a:fld>
            <a:endParaRPr lang="zh-CN" altLang="en-US"/>
          </a:p>
        </p:txBody>
      </p:sp>
    </p:spTree>
    <p:extLst>
      <p:ext uri="{BB962C8B-B14F-4D97-AF65-F5344CB8AC3E}">
        <p14:creationId xmlns:p14="http://schemas.microsoft.com/office/powerpoint/2010/main" val="229029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B00718F-5999-4BC0-93BD-A751816B3972}" type="datetimeFigureOut">
              <a:rPr lang="zh-CN" altLang="en-US" smtClean="0"/>
              <a:t>2021/12/15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515EE6F-1C27-4740-8BA6-8509FC8D3848}" type="slidenum">
              <a:rPr lang="zh-CN" altLang="en-US" smtClean="0"/>
              <a:t>‹#›</a:t>
            </a:fld>
            <a:endParaRPr lang="zh-CN" altLang="en-US"/>
          </a:p>
        </p:txBody>
      </p:sp>
    </p:spTree>
    <p:extLst>
      <p:ext uri="{BB962C8B-B14F-4D97-AF65-F5344CB8AC3E}">
        <p14:creationId xmlns:p14="http://schemas.microsoft.com/office/powerpoint/2010/main" val="201965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B00718F-5999-4BC0-93BD-A751816B3972}" type="datetimeFigureOut">
              <a:rPr lang="zh-CN" altLang="en-US" smtClean="0"/>
              <a:t>2021/12/15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515EE6F-1C27-4740-8BA6-8509FC8D3848}" type="slidenum">
              <a:rPr lang="zh-CN" altLang="en-US" smtClean="0"/>
              <a:t>‹#›</a:t>
            </a:fld>
            <a:endParaRPr lang="zh-CN" altLang="en-US"/>
          </a:p>
        </p:txBody>
      </p:sp>
    </p:spTree>
    <p:extLst>
      <p:ext uri="{BB962C8B-B14F-4D97-AF65-F5344CB8AC3E}">
        <p14:creationId xmlns:p14="http://schemas.microsoft.com/office/powerpoint/2010/main" val="2875072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783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4644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0647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74065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97008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a:xfrm>
            <a:off x="838200" y="6356352"/>
            <a:ext cx="2743200" cy="365125"/>
          </a:xfrm>
          <a:prstGeom prst="rect">
            <a:avLst/>
          </a:prstGeom>
        </p:spPr>
        <p:txBody>
          <a:bodyPr/>
          <a:lstStyle/>
          <a:p>
            <a:fld id="{8A23C05C-4CBF-448D-A1FE-9606BD589BD8}" type="datetimeFigureOut">
              <a:rPr lang="zh-CN" altLang="en-US">
                <a:solidFill>
                  <a:prstClr val="black"/>
                </a:solidFill>
              </a:rPr>
              <a:pPr/>
              <a:t>2021/12/15</a:t>
            </a:fld>
            <a:endParaRPr lang="zh-CN" altLang="en-US">
              <a:solidFill>
                <a:prstClr val="black"/>
              </a:solidFill>
            </a:endParaRPr>
          </a:p>
        </p:txBody>
      </p:sp>
      <p:sp>
        <p:nvSpPr>
          <p:cNvPr id="4" name="Footer Placeholder 3"/>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solidFill>
            </a:endParaRPr>
          </a:p>
        </p:txBody>
      </p:sp>
      <p:sp>
        <p:nvSpPr>
          <p:cNvPr id="5" name="Slide Number Placeholder 4"/>
          <p:cNvSpPr>
            <a:spLocks noGrp="1"/>
          </p:cNvSpPr>
          <p:nvPr>
            <p:ph type="sldNum" sz="quarter" idx="12"/>
          </p:nvPr>
        </p:nvSpPr>
        <p:spPr>
          <a:xfrm>
            <a:off x="8610600" y="6356352"/>
            <a:ext cx="2743200" cy="365125"/>
          </a:xfrm>
          <a:prstGeom prst="rect">
            <a:avLst/>
          </a:prstGeom>
        </p:spPr>
        <p:txBody>
          <a:bodyPr/>
          <a:lstStyle/>
          <a:p>
            <a:fld id="{8B96A150-6B9A-486A-B0E2-7D6AFBCF2642}" type="slidenum">
              <a:rPr lang="zh-CN" altLang="en-US">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931244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2"/>
            <a:ext cx="2743200" cy="365125"/>
          </a:xfrm>
          <a:prstGeom prst="rect">
            <a:avLst/>
          </a:prstGeom>
        </p:spPr>
        <p:txBody>
          <a:bodyPr/>
          <a:lstStyle/>
          <a:p>
            <a:fld id="{8A23C05C-4CBF-448D-A1FE-9606BD589BD8}" type="datetimeFigureOut">
              <a:rPr lang="zh-CN" altLang="en-US">
                <a:solidFill>
                  <a:prstClr val="black"/>
                </a:solidFill>
              </a:rPr>
              <a:pPr/>
              <a:t>2021/12/15</a:t>
            </a:fld>
            <a:endParaRPr lang="zh-CN" altLang="en-US">
              <a:solidFill>
                <a:prstClr val="black"/>
              </a:solidFill>
            </a:endParaRPr>
          </a:p>
        </p:txBody>
      </p:sp>
      <p:sp>
        <p:nvSpPr>
          <p:cNvPr id="3" name="Footer Placeholder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solidFill>
            </a:endParaRPr>
          </a:p>
        </p:txBody>
      </p:sp>
      <p:sp>
        <p:nvSpPr>
          <p:cNvPr id="4" name="Slide Number Placeholder 3"/>
          <p:cNvSpPr>
            <a:spLocks noGrp="1"/>
          </p:cNvSpPr>
          <p:nvPr>
            <p:ph type="sldNum" sz="quarter" idx="12"/>
          </p:nvPr>
        </p:nvSpPr>
        <p:spPr>
          <a:xfrm>
            <a:off x="8610600" y="6356352"/>
            <a:ext cx="2743200" cy="365125"/>
          </a:xfrm>
          <a:prstGeom prst="rect">
            <a:avLst/>
          </a:prstGeom>
        </p:spPr>
        <p:txBody>
          <a:bodyPr/>
          <a:lstStyle/>
          <a:p>
            <a:fld id="{8B96A150-6B9A-486A-B0E2-7D6AFBCF2642}" type="slidenum">
              <a:rPr lang="zh-CN" altLang="en-US">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547383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7"/>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8A23C05C-4CBF-448D-A1FE-9606BD589BD8}" type="datetimeFigureOut">
              <a:rPr lang="zh-CN" altLang="en-US">
                <a:solidFill>
                  <a:prstClr val="black"/>
                </a:solidFill>
              </a:rPr>
              <a:pPr/>
              <a:t>2021/12/15</a:t>
            </a:fld>
            <a:endParaRPr lang="zh-CN" altLang="en-US">
              <a:solidFill>
                <a:prstClr val="black"/>
              </a:solidFill>
            </a:endParaRPr>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solidFill>
            </a:endParaRPr>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8B96A150-6B9A-486A-B0E2-7D6AFBCF2642}" type="slidenum">
              <a:rPr lang="zh-CN" altLang="en-US">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210681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B00718F-5999-4BC0-93BD-A751816B3972}" type="datetimeFigureOut">
              <a:rPr lang="zh-CN" altLang="en-US" smtClean="0"/>
              <a:t>2021/12/15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515EE6F-1C27-4740-8BA6-8509FC8D3848}" type="slidenum">
              <a:rPr lang="zh-CN" altLang="en-US" smtClean="0"/>
              <a:t>‹#›</a:t>
            </a:fld>
            <a:endParaRPr lang="zh-CN" altLang="en-US"/>
          </a:p>
        </p:txBody>
      </p:sp>
    </p:spTree>
    <p:extLst>
      <p:ext uri="{BB962C8B-B14F-4D97-AF65-F5344CB8AC3E}">
        <p14:creationId xmlns:p14="http://schemas.microsoft.com/office/powerpoint/2010/main" val="26877203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8A23C05C-4CBF-448D-A1FE-9606BD589BD8}" type="datetimeFigureOut">
              <a:rPr lang="zh-CN" altLang="en-US">
                <a:solidFill>
                  <a:prstClr val="black"/>
                </a:solidFill>
              </a:rPr>
              <a:pPr/>
              <a:t>2021/12/15</a:t>
            </a:fld>
            <a:endParaRPr lang="zh-CN" altLang="en-US">
              <a:solidFill>
                <a:prstClr val="black"/>
              </a:solidFill>
            </a:endParaRPr>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solidFill>
            </a:endParaRPr>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8B96A150-6B9A-486A-B0E2-7D6AFBCF2642}" type="slidenum">
              <a:rPr lang="zh-CN" altLang="en-US">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9847143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8A23C05C-4CBF-448D-A1FE-9606BD589BD8}" type="datetimeFigureOut">
              <a:rPr lang="zh-CN" altLang="en-US">
                <a:solidFill>
                  <a:prstClr val="black"/>
                </a:solidFill>
              </a:rPr>
              <a:pPr/>
              <a:t>2021/12/15</a:t>
            </a:fld>
            <a:endParaRPr lang="zh-CN" altLang="en-US">
              <a:solidFill>
                <a:prstClr val="black"/>
              </a:solidFill>
            </a:endParaRPr>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solidFill>
            </a:endParaRPr>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8B96A150-6B9A-486A-B0E2-7D6AFBCF2642}" type="slidenum">
              <a:rPr lang="zh-CN" altLang="en-US">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9874062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1"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8A23C05C-4CBF-448D-A1FE-9606BD589BD8}" type="datetimeFigureOut">
              <a:rPr lang="zh-CN" altLang="en-US">
                <a:solidFill>
                  <a:prstClr val="black"/>
                </a:solidFill>
              </a:rPr>
              <a:pPr/>
              <a:t>2021/12/15</a:t>
            </a:fld>
            <a:endParaRPr lang="zh-CN" altLang="en-US">
              <a:solidFill>
                <a:prstClr val="black"/>
              </a:solidFill>
            </a:endParaRPr>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solidFill>
            </a:endParaRPr>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8B96A150-6B9A-486A-B0E2-7D6AFBCF2642}" type="slidenum">
              <a:rPr lang="zh-CN" altLang="en-US">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6536757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838200" y="6356352"/>
            <a:ext cx="2743200" cy="365125"/>
          </a:xfrm>
          <a:prstGeom prst="rect">
            <a:avLst/>
          </a:prstGeom>
        </p:spPr>
        <p:txBody>
          <a:bodyPr/>
          <a:lstStyle/>
          <a:p>
            <a:fld id="{E30A663C-915E-4582-9473-AA936BAB4EAB}" type="datetimeFigureOut">
              <a:rPr lang="zh-CN" altLang="en-US">
                <a:solidFill>
                  <a:prstClr val="black"/>
                </a:solidFill>
              </a:rPr>
              <a:pPr/>
              <a:t>2021/12/15</a:t>
            </a:fld>
            <a:endParaRPr lang="zh-CN" altLang="en-US">
              <a:solidFill>
                <a:prstClr val="black"/>
              </a:solidFill>
            </a:endParaRPr>
          </a:p>
        </p:txBody>
      </p:sp>
      <p:sp>
        <p:nvSpPr>
          <p:cNvPr id="5" name="页脚占位符 4"/>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610600" y="6356352"/>
            <a:ext cx="2743200" cy="365125"/>
          </a:xfrm>
          <a:prstGeom prst="rect">
            <a:avLst/>
          </a:prstGeom>
        </p:spPr>
        <p:txBody>
          <a:bodyPr/>
          <a:lstStyle/>
          <a:p>
            <a:fld id="{B075BD83-2FA9-416A-817C-9C1861D83468}" type="slidenum">
              <a:rPr lang="zh-CN" altLang="en-US">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7259854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2C653DD-E33C-4388-9AE3-01C6C5C64D2E}" type="datetimeFigureOut">
              <a:rPr lang="zh-CN" altLang="en-US" smtClean="0"/>
              <a:t>2021/12/15</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BBD4D663-F592-4FD1-B171-149FF4BAFDA1}" type="slidenum">
              <a:rPr lang="zh-CN" altLang="en-US" smtClean="0"/>
              <a:t>‹#›</a:t>
            </a:fld>
            <a:endParaRPr lang="zh-CN" altLang="en-US"/>
          </a:p>
        </p:txBody>
      </p:sp>
    </p:spTree>
    <p:extLst>
      <p:ext uri="{BB962C8B-B14F-4D97-AF65-F5344CB8AC3E}">
        <p14:creationId xmlns:p14="http://schemas.microsoft.com/office/powerpoint/2010/main" val="494706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B00718F-5999-4BC0-93BD-A751816B3972}" type="datetimeFigureOut">
              <a:rPr lang="zh-CN" altLang="en-US" smtClean="0"/>
              <a:t>2021/12/15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515EE6F-1C27-4740-8BA6-8509FC8D3848}" type="slidenum">
              <a:rPr lang="zh-CN" altLang="en-US" smtClean="0"/>
              <a:t>‹#›</a:t>
            </a:fld>
            <a:endParaRPr lang="zh-CN" altLang="en-US"/>
          </a:p>
        </p:txBody>
      </p:sp>
    </p:spTree>
    <p:extLst>
      <p:ext uri="{BB962C8B-B14F-4D97-AF65-F5344CB8AC3E}">
        <p14:creationId xmlns:p14="http://schemas.microsoft.com/office/powerpoint/2010/main" val="4034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B00718F-5999-4BC0-93BD-A751816B3972}" type="datetimeFigureOut">
              <a:rPr lang="zh-CN" altLang="en-US" smtClean="0"/>
              <a:t>2021/12/15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515EE6F-1C27-4740-8BA6-8509FC8D3848}" type="slidenum">
              <a:rPr lang="zh-CN" altLang="en-US" smtClean="0"/>
              <a:t>‹#›</a:t>
            </a:fld>
            <a:endParaRPr lang="zh-CN" altLang="en-US"/>
          </a:p>
        </p:txBody>
      </p:sp>
    </p:spTree>
    <p:extLst>
      <p:ext uri="{BB962C8B-B14F-4D97-AF65-F5344CB8AC3E}">
        <p14:creationId xmlns:p14="http://schemas.microsoft.com/office/powerpoint/2010/main" val="362234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B00718F-5999-4BC0-93BD-A751816B3972}" type="datetimeFigureOut">
              <a:rPr lang="zh-CN" altLang="en-US" smtClean="0"/>
              <a:t>2021/12/15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515EE6F-1C27-4740-8BA6-8509FC8D3848}" type="slidenum">
              <a:rPr lang="zh-CN" altLang="en-US" smtClean="0"/>
              <a:t>‹#›</a:t>
            </a:fld>
            <a:endParaRPr lang="zh-CN" altLang="en-US"/>
          </a:p>
        </p:txBody>
      </p:sp>
    </p:spTree>
    <p:extLst>
      <p:ext uri="{BB962C8B-B14F-4D97-AF65-F5344CB8AC3E}">
        <p14:creationId xmlns:p14="http://schemas.microsoft.com/office/powerpoint/2010/main" val="1228207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B00718F-5999-4BC0-93BD-A751816B3972}" type="datetimeFigureOut">
              <a:rPr lang="zh-CN" altLang="en-US" smtClean="0"/>
              <a:t>2021/12/15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515EE6F-1C27-4740-8BA6-8509FC8D3848}" type="slidenum">
              <a:rPr lang="zh-CN" altLang="en-US" smtClean="0"/>
              <a:t>‹#›</a:t>
            </a:fld>
            <a:endParaRPr lang="zh-CN" altLang="en-US"/>
          </a:p>
        </p:txBody>
      </p:sp>
    </p:spTree>
    <p:extLst>
      <p:ext uri="{BB962C8B-B14F-4D97-AF65-F5344CB8AC3E}">
        <p14:creationId xmlns:p14="http://schemas.microsoft.com/office/powerpoint/2010/main" val="205360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B00718F-5999-4BC0-93BD-A751816B3972}" type="datetimeFigureOut">
              <a:rPr lang="zh-CN" altLang="en-US" smtClean="0"/>
              <a:t>2021/12/15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515EE6F-1C27-4740-8BA6-8509FC8D3848}" type="slidenum">
              <a:rPr lang="zh-CN" altLang="en-US" smtClean="0"/>
              <a:t>‹#›</a:t>
            </a:fld>
            <a:endParaRPr lang="zh-CN" altLang="en-US"/>
          </a:p>
        </p:txBody>
      </p:sp>
    </p:spTree>
    <p:extLst>
      <p:ext uri="{BB962C8B-B14F-4D97-AF65-F5344CB8AC3E}">
        <p14:creationId xmlns:p14="http://schemas.microsoft.com/office/powerpoint/2010/main" val="3488008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B00718F-5999-4BC0-93BD-A751816B3972}" type="datetimeFigureOut">
              <a:rPr lang="zh-CN" altLang="en-US" smtClean="0"/>
              <a:t>2021/12/15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515EE6F-1C27-4740-8BA6-8509FC8D3848}" type="slidenum">
              <a:rPr lang="zh-CN" altLang="en-US" smtClean="0"/>
              <a:t>‹#›</a:t>
            </a:fld>
            <a:endParaRPr lang="zh-CN" altLang="en-US"/>
          </a:p>
        </p:txBody>
      </p:sp>
    </p:spTree>
    <p:extLst>
      <p:ext uri="{BB962C8B-B14F-4D97-AF65-F5344CB8AC3E}">
        <p14:creationId xmlns:p14="http://schemas.microsoft.com/office/powerpoint/2010/main" val="2285413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B00718F-5999-4BC0-93BD-A751816B3972}" type="datetimeFigureOut">
              <a:rPr lang="zh-CN" altLang="en-US" smtClean="0"/>
              <a:t>2021/12/15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515EE6F-1C27-4740-8BA6-8509FC8D3848}" type="slidenum">
              <a:rPr lang="zh-CN" altLang="en-US" smtClean="0"/>
              <a:t>‹#›</a:t>
            </a:fld>
            <a:endParaRPr lang="zh-CN" altLang="en-US"/>
          </a:p>
        </p:txBody>
      </p:sp>
    </p:spTree>
    <p:extLst>
      <p:ext uri="{BB962C8B-B14F-4D97-AF65-F5344CB8AC3E}">
        <p14:creationId xmlns:p14="http://schemas.microsoft.com/office/powerpoint/2010/main" val="3380520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9F8FD"/>
            </a:gs>
            <a:gs pos="100000">
              <a:srgbClr val="BEC5CD"/>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00718F-5999-4BC0-93BD-A751816B3972}" type="datetimeFigureOut">
              <a:rPr lang="zh-CN" altLang="en-US" smtClean="0"/>
              <a:t>2021/12/15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15EE6F-1C27-4740-8BA6-8509FC8D3848}" type="slidenum">
              <a:rPr lang="zh-CN" altLang="en-US" smtClean="0"/>
              <a:t>‹#›</a:t>
            </a:fld>
            <a:endParaRPr lang="zh-CN" altLang="en-US"/>
          </a:p>
        </p:txBody>
      </p:sp>
    </p:spTree>
    <p:extLst>
      <p:ext uri="{BB962C8B-B14F-4D97-AF65-F5344CB8AC3E}">
        <p14:creationId xmlns:p14="http://schemas.microsoft.com/office/powerpoint/2010/main" val="31029115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9F8FD"/>
            </a:gs>
            <a:gs pos="100000">
              <a:srgbClr val="BEC5CD"/>
            </a:gs>
          </a:gsLst>
          <a:path path="circle">
            <a:fillToRect l="50000" t="-80000" r="50000" b="180000"/>
          </a:path>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34619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slide" Target="slide25.xml"/><Relationship Id="rId2" Type="http://schemas.openxmlformats.org/officeDocument/2006/relationships/diagramData" Target="../diagrams/data3.xml"/><Relationship Id="rId1" Type="http://schemas.openxmlformats.org/officeDocument/2006/relationships/slideLayout" Target="../slideLayouts/slideLayout2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4.xml"/><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hyperlink" Target="http://www.yuqiqi.top/" TargetMode="Externa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任意多边形 35"/>
          <p:cNvSpPr/>
          <p:nvPr/>
        </p:nvSpPr>
        <p:spPr>
          <a:xfrm>
            <a:off x="4640239" y="-27296"/>
            <a:ext cx="7601803" cy="6946711"/>
          </a:xfrm>
          <a:custGeom>
            <a:avLst/>
            <a:gdLst>
              <a:gd name="connsiteX0" fmla="*/ 4026089 w 7601803"/>
              <a:gd name="connsiteY0" fmla="*/ 0 h 6946711"/>
              <a:gd name="connsiteX1" fmla="*/ 0 w 7601803"/>
              <a:gd name="connsiteY1" fmla="*/ 6946711 h 6946711"/>
              <a:gd name="connsiteX2" fmla="*/ 7601803 w 7601803"/>
              <a:gd name="connsiteY2" fmla="*/ 6946711 h 6946711"/>
              <a:gd name="connsiteX3" fmla="*/ 7601803 w 7601803"/>
              <a:gd name="connsiteY3" fmla="*/ 13648 h 6946711"/>
              <a:gd name="connsiteX4" fmla="*/ 4026089 w 7601803"/>
              <a:gd name="connsiteY4" fmla="*/ 0 h 6946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1803" h="6946711">
                <a:moveTo>
                  <a:pt x="4026089" y="0"/>
                </a:moveTo>
                <a:lnTo>
                  <a:pt x="0" y="6946711"/>
                </a:lnTo>
                <a:lnTo>
                  <a:pt x="7601803" y="6946711"/>
                </a:lnTo>
                <a:lnTo>
                  <a:pt x="7601803" y="13648"/>
                </a:lnTo>
                <a:lnTo>
                  <a:pt x="4026089" y="0"/>
                </a:lnTo>
                <a:close/>
              </a:path>
            </a:pathLst>
          </a:custGeom>
          <a:gradFill flip="none" rotWithShape="1">
            <a:gsLst>
              <a:gs pos="0">
                <a:srgbClr val="008780"/>
              </a:gs>
              <a:gs pos="100000">
                <a:srgbClr val="66DFFC"/>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直角三角形 45"/>
          <p:cNvSpPr/>
          <p:nvPr/>
        </p:nvSpPr>
        <p:spPr>
          <a:xfrm rot="197848" flipH="1" flipV="1">
            <a:off x="1696452" y="582943"/>
            <a:ext cx="5046240" cy="6329068"/>
          </a:xfrm>
          <a:prstGeom prst="rtTriangl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2932567" y="289533"/>
            <a:ext cx="4114800" cy="6686550"/>
          </a:xfrm>
          <a:custGeom>
            <a:avLst/>
            <a:gdLst>
              <a:gd name="connsiteX0" fmla="*/ 0 w 4114800"/>
              <a:gd name="connsiteY0" fmla="*/ 0 h 6686550"/>
              <a:gd name="connsiteX1" fmla="*/ 3524250 w 4114800"/>
              <a:gd name="connsiteY1" fmla="*/ 6686550 h 6686550"/>
              <a:gd name="connsiteX2" fmla="*/ 4114800 w 4114800"/>
              <a:gd name="connsiteY2" fmla="*/ 6629400 h 6686550"/>
              <a:gd name="connsiteX3" fmla="*/ 0 w 4114800"/>
              <a:gd name="connsiteY3" fmla="*/ 0 h 6686550"/>
            </a:gdLst>
            <a:ahLst/>
            <a:cxnLst>
              <a:cxn ang="0">
                <a:pos x="connsiteX0" y="connsiteY0"/>
              </a:cxn>
              <a:cxn ang="0">
                <a:pos x="connsiteX1" y="connsiteY1"/>
              </a:cxn>
              <a:cxn ang="0">
                <a:pos x="connsiteX2" y="connsiteY2"/>
              </a:cxn>
              <a:cxn ang="0">
                <a:pos x="connsiteX3" y="connsiteY3"/>
              </a:cxn>
            </a:cxnLst>
            <a:rect l="l" t="t" r="r" b="b"/>
            <a:pathLst>
              <a:path w="4114800" h="6686550">
                <a:moveTo>
                  <a:pt x="0" y="0"/>
                </a:moveTo>
                <a:lnTo>
                  <a:pt x="3524250" y="6686550"/>
                </a:lnTo>
                <a:lnTo>
                  <a:pt x="4114800" y="6629400"/>
                </a:lnTo>
                <a:lnTo>
                  <a:pt x="0" y="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1005736" y="423901"/>
            <a:ext cx="2990850" cy="7200900"/>
          </a:xfrm>
          <a:custGeom>
            <a:avLst/>
            <a:gdLst>
              <a:gd name="connsiteX0" fmla="*/ 857250 w 2990850"/>
              <a:gd name="connsiteY0" fmla="*/ 0 h 7200900"/>
              <a:gd name="connsiteX1" fmla="*/ 0 w 2990850"/>
              <a:gd name="connsiteY1" fmla="*/ 7200900 h 7200900"/>
              <a:gd name="connsiteX2" fmla="*/ 2990850 w 2990850"/>
              <a:gd name="connsiteY2" fmla="*/ 7200900 h 7200900"/>
              <a:gd name="connsiteX3" fmla="*/ 857250 w 2990850"/>
              <a:gd name="connsiteY3" fmla="*/ 0 h 7200900"/>
            </a:gdLst>
            <a:ahLst/>
            <a:cxnLst>
              <a:cxn ang="0">
                <a:pos x="connsiteX0" y="connsiteY0"/>
              </a:cxn>
              <a:cxn ang="0">
                <a:pos x="connsiteX1" y="connsiteY1"/>
              </a:cxn>
              <a:cxn ang="0">
                <a:pos x="connsiteX2" y="connsiteY2"/>
              </a:cxn>
              <a:cxn ang="0">
                <a:pos x="connsiteX3" y="connsiteY3"/>
              </a:cxn>
            </a:cxnLst>
            <a:rect l="l" t="t" r="r" b="b"/>
            <a:pathLst>
              <a:path w="2990850" h="7200900">
                <a:moveTo>
                  <a:pt x="857250" y="0"/>
                </a:moveTo>
                <a:lnTo>
                  <a:pt x="0" y="7200900"/>
                </a:lnTo>
                <a:lnTo>
                  <a:pt x="2990850" y="7200900"/>
                </a:lnTo>
                <a:lnTo>
                  <a:pt x="85725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400050" y="-438150"/>
            <a:ext cx="1924050" cy="7600950"/>
          </a:xfrm>
          <a:custGeom>
            <a:avLst/>
            <a:gdLst>
              <a:gd name="connsiteX0" fmla="*/ 1924050 w 1924050"/>
              <a:gd name="connsiteY0" fmla="*/ 38100 h 7600950"/>
              <a:gd name="connsiteX1" fmla="*/ 933450 w 1924050"/>
              <a:gd name="connsiteY1" fmla="*/ 7600950 h 7600950"/>
              <a:gd name="connsiteX2" fmla="*/ 0 w 1924050"/>
              <a:gd name="connsiteY2" fmla="*/ 0 h 7600950"/>
              <a:gd name="connsiteX3" fmla="*/ 1924050 w 1924050"/>
              <a:gd name="connsiteY3" fmla="*/ 38100 h 7600950"/>
            </a:gdLst>
            <a:ahLst/>
            <a:cxnLst>
              <a:cxn ang="0">
                <a:pos x="connsiteX0" y="connsiteY0"/>
              </a:cxn>
              <a:cxn ang="0">
                <a:pos x="connsiteX1" y="connsiteY1"/>
              </a:cxn>
              <a:cxn ang="0">
                <a:pos x="connsiteX2" y="connsiteY2"/>
              </a:cxn>
              <a:cxn ang="0">
                <a:pos x="connsiteX3" y="connsiteY3"/>
              </a:cxn>
            </a:cxnLst>
            <a:rect l="l" t="t" r="r" b="b"/>
            <a:pathLst>
              <a:path w="1924050" h="7600950">
                <a:moveTo>
                  <a:pt x="1924050" y="38100"/>
                </a:moveTo>
                <a:lnTo>
                  <a:pt x="933450" y="7600950"/>
                </a:lnTo>
                <a:lnTo>
                  <a:pt x="0" y="0"/>
                </a:lnTo>
                <a:lnTo>
                  <a:pt x="1924050" y="3810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a:off x="0" y="1581150"/>
            <a:ext cx="990600" cy="30289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400050" y="-1"/>
            <a:ext cx="590550" cy="461010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990600" y="-1"/>
            <a:ext cx="419100" cy="461010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990600" y="4610100"/>
            <a:ext cx="0" cy="25336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409575" y="285750"/>
            <a:ext cx="2371725" cy="6705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247650" y="285750"/>
            <a:ext cx="2209800" cy="16192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533400" y="285750"/>
            <a:ext cx="2495550" cy="370522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971550" y="285750"/>
            <a:ext cx="2933700" cy="53530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H="1">
            <a:off x="-2076450" y="881325"/>
            <a:ext cx="8839200" cy="4267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6762750" y="814388"/>
            <a:ext cx="1104900" cy="73961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6762750" y="814388"/>
            <a:ext cx="4229100" cy="170021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6305551" y="2495550"/>
            <a:ext cx="4724399" cy="53911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a:off x="8134350" y="2514600"/>
            <a:ext cx="2857500" cy="49743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H="1">
            <a:off x="9201150" y="2495550"/>
            <a:ext cx="1790700" cy="51913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8" name="平行四边形 77"/>
          <p:cNvSpPr/>
          <p:nvPr/>
        </p:nvSpPr>
        <p:spPr>
          <a:xfrm>
            <a:off x="-1118656" y="3295650"/>
            <a:ext cx="9087906" cy="1866900"/>
          </a:xfrm>
          <a:prstGeom prst="parallelogram">
            <a:avLst>
              <a:gd name="adj" fmla="val 589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0" name="Picture 5" descr="C:\Users\Administrator\Desktop\SIFE备赛\志愿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81664" y="413349"/>
            <a:ext cx="810885" cy="827747"/>
          </a:xfrm>
          <a:prstGeom prst="rect">
            <a:avLst/>
          </a:prstGeom>
          <a:noFill/>
          <a:ln>
            <a:no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82" name="Picture 5" descr="C:\Users\Administrator\Desktop\SIFE备赛\志愿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78446" y="2187178"/>
            <a:ext cx="810885" cy="827747"/>
          </a:xfrm>
          <a:prstGeom prst="rect">
            <a:avLst/>
          </a:prstGeom>
          <a:noFill/>
          <a:ln>
            <a:no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83" name="Picture 5" descr="C:\Users\Administrator\Desktop\SIFE备赛\志愿者.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8607" y="100778"/>
            <a:ext cx="810885" cy="827747"/>
          </a:xfrm>
          <a:prstGeom prst="rect">
            <a:avLst/>
          </a:prstGeom>
          <a:noFill/>
          <a:ln>
            <a:no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87" name="图片 86"/>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817608" y="2761067"/>
            <a:ext cx="1484405" cy="2413687"/>
          </a:xfrm>
          <a:prstGeom prst="rect">
            <a:avLst/>
          </a:prstGeom>
          <a:effectLst>
            <a:outerShdw blurRad="76200" dir="13500000" sy="23000" kx="1200000" algn="br" rotWithShape="0">
              <a:prstClr val="black">
                <a:alpha val="20000"/>
              </a:prstClr>
            </a:outerShdw>
          </a:effectLst>
        </p:spPr>
      </p:pic>
      <p:sp>
        <p:nvSpPr>
          <p:cNvPr id="90" name="标题 1"/>
          <p:cNvSpPr txBox="1">
            <a:spLocks/>
          </p:cNvSpPr>
          <p:nvPr/>
        </p:nvSpPr>
        <p:spPr>
          <a:xfrm>
            <a:off x="1076522" y="4162969"/>
            <a:ext cx="668972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20000"/>
              </a:lnSpc>
            </a:pPr>
            <a:r>
              <a:rPr lang="zh-CN" altLang="en-US" sz="3200" dirty="0">
                <a:solidFill>
                  <a:srgbClr val="003231"/>
                </a:solidFill>
                <a:effectLst>
                  <a:innerShdw blurRad="63500" dist="50800" dir="13500000">
                    <a:prstClr val="black">
                      <a:alpha val="50000"/>
                    </a:prstClr>
                  </a:innerShdw>
                </a:effectLst>
                <a:latin typeface="叶根友毛笔行书" panose="02010601030101010101" pitchFamily="2" charset="-122"/>
                <a:ea typeface="长城行楷体" panose="02010609000101010101" pitchFamily="49" charset="-122"/>
                <a:cs typeface="Times New Roman" panose="02020603050405020304" pitchFamily="18" charset="0"/>
              </a:rPr>
              <a:t>主讲：钟建辉</a:t>
            </a:r>
          </a:p>
        </p:txBody>
      </p:sp>
      <p:sp>
        <p:nvSpPr>
          <p:cNvPr id="94" name="标题 1"/>
          <p:cNvSpPr txBox="1">
            <a:spLocks/>
          </p:cNvSpPr>
          <p:nvPr/>
        </p:nvSpPr>
        <p:spPr>
          <a:xfrm>
            <a:off x="0" y="3230008"/>
            <a:ext cx="6762750" cy="1123921"/>
          </a:xfrm>
          <a:prstGeom prst="rect">
            <a:avLst/>
          </a:prstGeom>
        </p:spPr>
        <p:txBody>
          <a:bodyPr vert="horz" lIns="91440" tIns="45720" rIns="91440" bIns="45720" rtlCol="0" anchor="b">
            <a:normAutofit fontScale="92500"/>
          </a:bodyPr>
          <a:lstStyle>
            <a:lvl1pPr algn="ctr" defTabSz="812627" rtl="0" eaLnBrk="1" latinLnBrk="0" hangingPunct="1">
              <a:lnSpc>
                <a:spcPct val="90000"/>
              </a:lnSpc>
              <a:spcBef>
                <a:spcPct val="0"/>
              </a:spcBef>
              <a:buNone/>
              <a:defRPr sz="5332" kern="1200">
                <a:solidFill>
                  <a:schemeClr val="tx1"/>
                </a:solidFill>
                <a:latin typeface="+mj-lt"/>
                <a:ea typeface="+mj-ea"/>
                <a:cs typeface="+mj-cs"/>
              </a:defRPr>
            </a:lvl1pPr>
          </a:lstStyle>
          <a:p>
            <a:r>
              <a:rPr lang="zh-CN" altLang="en-US" sz="4800" spc="300" dirty="0">
                <a:solidFill>
                  <a:srgbClr val="003231"/>
                </a:solidFill>
                <a:effectLst>
                  <a:innerShdw blurRad="63500" dist="50800" dir="13500000">
                    <a:prstClr val="black">
                      <a:alpha val="50000"/>
                    </a:prstClr>
                  </a:innerShdw>
                </a:effectLst>
                <a:latin typeface="方正正准黑简体" panose="02000000000000000000" pitchFamily="2" charset="-122"/>
                <a:ea typeface="方正正准黑简体" panose="02000000000000000000" pitchFamily="2" charset="-122"/>
              </a:rPr>
              <a:t>第五章：我的未来不是梦</a:t>
            </a: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12236" y="3299397"/>
            <a:ext cx="3133616" cy="3743268"/>
          </a:xfrm>
          <a:prstGeom prst="rect">
            <a:avLst/>
          </a:prstGeom>
        </p:spPr>
      </p:pic>
      <p:sp>
        <p:nvSpPr>
          <p:cNvPr id="29" name="标题 1"/>
          <p:cNvSpPr txBox="1">
            <a:spLocks/>
          </p:cNvSpPr>
          <p:nvPr/>
        </p:nvSpPr>
        <p:spPr>
          <a:xfrm>
            <a:off x="-422274" y="5871681"/>
            <a:ext cx="668972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20000"/>
              </a:lnSpc>
            </a:pPr>
            <a:endParaRPr lang="zh-CN" altLang="en-US" dirty="0"/>
          </a:p>
        </p:txBody>
      </p:sp>
    </p:spTree>
    <p:extLst>
      <p:ext uri="{BB962C8B-B14F-4D97-AF65-F5344CB8AC3E}">
        <p14:creationId xmlns:p14="http://schemas.microsoft.com/office/powerpoint/2010/main" val="1312346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endParaRPr lang="en-US" altLang="zh-CN" sz="4000" dirty="0">
              <a:solidFill>
                <a:srgbClr val="FFFFFF"/>
              </a:solidFill>
              <a:latin typeface="Foundry Gridnik Medium"/>
              <a:ea typeface="宋体" pitchFamily="2" charset="-122"/>
            </a:endParaRP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fld id="{259F4B34-A25D-4DEF-97BC-C4D92417BF9B}" type="slidenum">
              <a:rPr lang="en-US" altLang="zh-CN" sz="1000" smtClean="0">
                <a:solidFill>
                  <a:schemeClr val="bg1"/>
                </a:solidFill>
                <a:latin typeface="Arial" pitchFamily="34" charset="0"/>
                <a:cs typeface="Arial" pitchFamily="34" charset="0"/>
              </a:rPr>
              <a:pPr algn="ctr"/>
              <a:t>10</a:t>
            </a:fld>
            <a:endParaRPr lang="en-US" sz="10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528301"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sz="1100" dirty="0"/>
              <a:t>困惑</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sp>
        <p:nvSpPr>
          <p:cNvPr id="14" name="文本框 13">
            <a:extLst>
              <a:ext uri="{FF2B5EF4-FFF2-40B4-BE49-F238E27FC236}">
                <a16:creationId xmlns:a16="http://schemas.microsoft.com/office/drawing/2014/main" id="{4EC3CF7C-0E58-450C-B519-AB333E752EFB}"/>
              </a:ext>
            </a:extLst>
          </p:cNvPr>
          <p:cNvSpPr txBox="1"/>
          <p:nvPr/>
        </p:nvSpPr>
        <p:spPr>
          <a:xfrm>
            <a:off x="205505" y="280495"/>
            <a:ext cx="10322859" cy="707886"/>
          </a:xfrm>
          <a:prstGeom prst="rect">
            <a:avLst/>
          </a:prstGeom>
          <a:noFill/>
        </p:spPr>
        <p:txBody>
          <a:bodyPr wrap="square">
            <a:spAutoFit/>
          </a:bodyPr>
          <a:lstStyle/>
          <a:p>
            <a:r>
              <a:rPr lang="zh-CN" altLang="en-US" sz="4000" dirty="0">
                <a:solidFill>
                  <a:schemeClr val="accent1"/>
                </a:solidFill>
                <a:ea typeface="微软雅黑" panose="020B0503020204020204" pitchFamily="34" charset="-122"/>
                <a:cs typeface="+mn-ea"/>
                <a:sym typeface="+mn-lt"/>
              </a:rPr>
              <a:t>☆（二）</a:t>
            </a:r>
            <a:r>
              <a:rPr lang="zh-CN" altLang="en-US" sz="4000" b="1" dirty="0">
                <a:solidFill>
                  <a:srgbClr val="FF0000"/>
                </a:solidFill>
                <a:ea typeface="微软雅黑" panose="020B0503020204020204" pitchFamily="34" charset="-122"/>
                <a:cs typeface="+mn-ea"/>
                <a:sym typeface="+mn-lt"/>
              </a:rPr>
              <a:t>在众多选择面前无所适从</a:t>
            </a:r>
            <a:endParaRPr lang="zh-CN" altLang="en-US" sz="4000" dirty="0">
              <a:solidFill>
                <a:srgbClr val="FF0000"/>
              </a:solidFill>
              <a:ea typeface="微软雅黑" panose="020B0503020204020204" pitchFamily="34" charset="-122"/>
              <a:cs typeface="+mn-ea"/>
              <a:sym typeface="+mn-lt"/>
            </a:endParaRPr>
          </a:p>
        </p:txBody>
      </p:sp>
      <p:sp>
        <p:nvSpPr>
          <p:cNvPr id="16" name="文本框 15">
            <a:extLst>
              <a:ext uri="{FF2B5EF4-FFF2-40B4-BE49-F238E27FC236}">
                <a16:creationId xmlns:a16="http://schemas.microsoft.com/office/drawing/2014/main" id="{4F0E6710-DA7C-4DDD-A76D-09F2A58855B0}"/>
              </a:ext>
            </a:extLst>
          </p:cNvPr>
          <p:cNvSpPr txBox="1"/>
          <p:nvPr/>
        </p:nvSpPr>
        <p:spPr>
          <a:xfrm>
            <a:off x="340659" y="1074824"/>
            <a:ext cx="11689976" cy="5440079"/>
          </a:xfrm>
          <a:prstGeom prst="rect">
            <a:avLst/>
          </a:prstGeom>
          <a:noFill/>
        </p:spPr>
        <p:txBody>
          <a:bodyPr wrap="square">
            <a:spAutoFit/>
          </a:bodyPr>
          <a:lstStyle/>
          <a:p>
            <a:pPr eaLnBrk="1" hangingPunct="1">
              <a:lnSpc>
                <a:spcPct val="120000"/>
              </a:lnSpc>
            </a:pPr>
            <a:r>
              <a:rPr lang="zh-CN" altLang="en-US" sz="2400" dirty="0">
                <a:solidFill>
                  <a:srgbClr val="4D4D4D"/>
                </a:solidFill>
                <a:ea typeface="微软雅黑" panose="020B0503020204020204" pitchFamily="34" charset="-122"/>
                <a:cs typeface="+mn-ea"/>
                <a:sym typeface="+mn-lt"/>
              </a:rPr>
              <a:t>青年期确立目标时的困惑主要由主客观两方面的因素造成。</a:t>
            </a:r>
            <a:endParaRPr lang="en-US" altLang="zh-CN" sz="2400" dirty="0">
              <a:solidFill>
                <a:srgbClr val="4D4D4D"/>
              </a:solidFill>
              <a:ea typeface="微软雅黑" panose="020B0503020204020204" pitchFamily="34" charset="-122"/>
              <a:cs typeface="+mn-ea"/>
              <a:sym typeface="+mn-lt"/>
            </a:endParaRPr>
          </a:p>
          <a:p>
            <a:pPr eaLnBrk="1" hangingPunct="1">
              <a:lnSpc>
                <a:spcPct val="120000"/>
              </a:lnSpc>
            </a:pPr>
            <a:r>
              <a:rPr lang="zh-CN" altLang="en-US" sz="2400" dirty="0">
                <a:solidFill>
                  <a:srgbClr val="4D4D4D"/>
                </a:solidFill>
                <a:ea typeface="微软雅黑" panose="020B0503020204020204" pitchFamily="34" charset="-122"/>
                <a:cs typeface="+mn-ea"/>
                <a:sym typeface="+mn-lt"/>
              </a:rPr>
              <a:t>从</a:t>
            </a:r>
            <a:r>
              <a:rPr lang="zh-CN" altLang="en-US" sz="3200" dirty="0">
                <a:solidFill>
                  <a:srgbClr val="FF0000"/>
                </a:solidFill>
                <a:ea typeface="微软雅黑" panose="020B0503020204020204" pitchFamily="34" charset="-122"/>
                <a:cs typeface="+mn-ea"/>
                <a:sym typeface="+mn-lt"/>
              </a:rPr>
              <a:t>主观</a:t>
            </a:r>
            <a:r>
              <a:rPr lang="zh-CN" altLang="en-US" sz="2400" dirty="0">
                <a:solidFill>
                  <a:srgbClr val="4D4D4D"/>
                </a:solidFill>
                <a:ea typeface="微软雅黑" panose="020B0503020204020204" pitchFamily="34" charset="-122"/>
                <a:cs typeface="+mn-ea"/>
                <a:sym typeface="+mn-lt"/>
              </a:rPr>
              <a:t>上看包括：不了解自己到底想要什么和能要什么；不了解社会的游戏规则和发展趋势；不了解确立人生目标不仅是一个试错排错的过程，而且也是一个选择和取舍的过程；</a:t>
            </a:r>
            <a:endParaRPr lang="en-US" altLang="zh-CN" sz="2400" dirty="0">
              <a:solidFill>
                <a:srgbClr val="4D4D4D"/>
              </a:solidFill>
              <a:ea typeface="微软雅黑" panose="020B0503020204020204" pitchFamily="34" charset="-122"/>
              <a:cs typeface="+mn-ea"/>
              <a:sym typeface="+mn-lt"/>
            </a:endParaRPr>
          </a:p>
          <a:p>
            <a:pPr eaLnBrk="1" hangingPunct="1">
              <a:lnSpc>
                <a:spcPct val="120000"/>
              </a:lnSpc>
            </a:pPr>
            <a:r>
              <a:rPr lang="zh-CN" altLang="en-US" sz="2400" dirty="0">
                <a:solidFill>
                  <a:srgbClr val="4D4D4D"/>
                </a:solidFill>
                <a:ea typeface="微软雅黑" panose="020B0503020204020204" pitchFamily="34" charset="-122"/>
                <a:cs typeface="+mn-ea"/>
                <a:sym typeface="+mn-lt"/>
              </a:rPr>
              <a:t>从</a:t>
            </a:r>
            <a:r>
              <a:rPr lang="zh-CN" altLang="en-US" sz="3200" dirty="0">
                <a:solidFill>
                  <a:srgbClr val="FF0000"/>
                </a:solidFill>
                <a:ea typeface="微软雅黑" panose="020B0503020204020204" pitchFamily="34" charset="-122"/>
                <a:cs typeface="+mn-ea"/>
                <a:sym typeface="+mn-lt"/>
              </a:rPr>
              <a:t>客观</a:t>
            </a:r>
            <a:r>
              <a:rPr lang="zh-CN" altLang="en-US" sz="2400" dirty="0">
                <a:solidFill>
                  <a:srgbClr val="4D4D4D"/>
                </a:solidFill>
                <a:ea typeface="微软雅黑" panose="020B0503020204020204" pitchFamily="34" charset="-122"/>
                <a:cs typeface="+mn-ea"/>
                <a:sym typeface="+mn-lt"/>
              </a:rPr>
              <a:t>上看，则是由于现在可供选择的机会太多，诱惑太多，环境影响太难抗拒。现代社会对一个青年人的意志的考验是严峻的。虽然和他们的父辈相比，生活为现在的青年人提供了成千上万的机会，他们需要做的只是从中选取一个。而问题恰恰就出在这里，现在的青年人面临的机会虽然多，但他们只要选择了一个，就意味着同时失去了其他无数个的可能性。因此，</a:t>
            </a:r>
            <a:r>
              <a:rPr lang="zh-CN" altLang="en-US" sz="2800" dirty="0">
                <a:solidFill>
                  <a:srgbClr val="FF0000"/>
                </a:solidFill>
                <a:ea typeface="微软雅黑" panose="020B0503020204020204" pitchFamily="34" charset="-122"/>
                <a:cs typeface="+mn-ea"/>
                <a:sym typeface="+mn-lt"/>
              </a:rPr>
              <a:t>在让人眼花缭乱的无数诱人机会面前作出明智的选择并坦然接受选择后所必然失去的其他机会，这是需要足够的意志才能拥有的定力。</a:t>
            </a:r>
          </a:p>
        </p:txBody>
      </p:sp>
    </p:spTree>
    <p:extLst>
      <p:ext uri="{BB962C8B-B14F-4D97-AF65-F5344CB8AC3E}">
        <p14:creationId xmlns:p14="http://schemas.microsoft.com/office/powerpoint/2010/main" val="10082017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r>
              <a:rPr lang="zh-CN" altLang="en-US" sz="4000">
                <a:solidFill>
                  <a:schemeClr val="accent1"/>
                </a:solidFill>
                <a:ea typeface="微软雅黑" panose="020B0503020204020204" pitchFamily="34" charset="-122"/>
                <a:cs typeface="+mn-ea"/>
                <a:sym typeface="+mn-lt"/>
              </a:rPr>
              <a:t>☆（三）</a:t>
            </a:r>
            <a:r>
              <a:rPr lang="zh-CN" altLang="en-US" sz="4000" b="1">
                <a:solidFill>
                  <a:srgbClr val="FF0000"/>
                </a:solidFill>
                <a:ea typeface="微软雅黑" panose="020B0503020204020204" pitchFamily="34" charset="-122"/>
                <a:cs typeface="+mn-ea"/>
                <a:sym typeface="+mn-lt"/>
              </a:rPr>
              <a:t>拘泥于先明确目标后开始行动</a:t>
            </a:r>
            <a:endParaRPr lang="zh-CN" altLang="en-US" sz="4000" dirty="0">
              <a:solidFill>
                <a:srgbClr val="FF0000"/>
              </a:solidFill>
              <a:ea typeface="微软雅黑" panose="020B0503020204020204" pitchFamily="34" charset="-122"/>
              <a:cs typeface="+mn-ea"/>
              <a:sym typeface="+mn-lt"/>
            </a:endParaRP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fld id="{259F4B34-A25D-4DEF-97BC-C4D92417BF9B}" type="slidenum">
              <a:rPr lang="en-US" altLang="zh-CN" sz="1000" smtClean="0">
                <a:solidFill>
                  <a:schemeClr val="bg1"/>
                </a:solidFill>
                <a:latin typeface="Arial" pitchFamily="34" charset="0"/>
                <a:cs typeface="Arial" pitchFamily="34" charset="0"/>
              </a:rPr>
              <a:pPr algn="ctr"/>
              <a:t>11</a:t>
            </a:fld>
            <a:endParaRPr lang="en-US" sz="10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528301"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sz="1100" dirty="0"/>
              <a:t>困惑</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sp>
        <p:nvSpPr>
          <p:cNvPr id="9" name="文本框 8">
            <a:extLst>
              <a:ext uri="{FF2B5EF4-FFF2-40B4-BE49-F238E27FC236}">
                <a16:creationId xmlns:a16="http://schemas.microsoft.com/office/drawing/2014/main" id="{17C4FC7E-CAC3-4792-B472-4CA2A4165861}"/>
              </a:ext>
            </a:extLst>
          </p:cNvPr>
          <p:cNvSpPr txBox="1"/>
          <p:nvPr/>
        </p:nvSpPr>
        <p:spPr>
          <a:xfrm>
            <a:off x="323720" y="1336824"/>
            <a:ext cx="11225799" cy="4332083"/>
          </a:xfrm>
          <a:prstGeom prst="rect">
            <a:avLst/>
          </a:prstGeom>
          <a:noFill/>
        </p:spPr>
        <p:txBody>
          <a:bodyPr wrap="square">
            <a:spAutoFit/>
          </a:bodyPr>
          <a:lstStyle/>
          <a:p>
            <a:pPr eaLnBrk="1" hangingPunct="1">
              <a:lnSpc>
                <a:spcPct val="120000"/>
              </a:lnSpc>
            </a:pPr>
            <a:r>
              <a:rPr lang="zh-CN" altLang="en-US" sz="2800" dirty="0">
                <a:solidFill>
                  <a:srgbClr val="4D4D4D"/>
                </a:solidFill>
                <a:ea typeface="微软雅黑" panose="020B0503020204020204" pitchFamily="34" charset="-122"/>
                <a:cs typeface="+mn-ea"/>
                <a:sym typeface="+mn-lt"/>
              </a:rPr>
              <a:t>他们担心如果不先确立人生目标，那么当前所有的努力就都是在浪费时间。这是把寻找目标与当前的努力对立了起来。</a:t>
            </a:r>
            <a:endParaRPr lang="en-US" altLang="zh-CN" sz="2800" dirty="0">
              <a:solidFill>
                <a:srgbClr val="4D4D4D"/>
              </a:solidFill>
              <a:ea typeface="微软雅黑" panose="020B0503020204020204" pitchFamily="34" charset="-122"/>
              <a:cs typeface="+mn-ea"/>
              <a:sym typeface="+mn-lt"/>
            </a:endParaRPr>
          </a:p>
          <a:p>
            <a:pPr eaLnBrk="1" hangingPunct="1">
              <a:lnSpc>
                <a:spcPct val="120000"/>
              </a:lnSpc>
            </a:pPr>
            <a:r>
              <a:rPr lang="zh-CN" altLang="en-US" sz="2800" dirty="0">
                <a:solidFill>
                  <a:srgbClr val="4D4D4D"/>
                </a:solidFill>
                <a:ea typeface="微软雅黑" panose="020B0503020204020204" pitchFamily="34" charset="-122"/>
                <a:cs typeface="+mn-ea"/>
                <a:sym typeface="+mn-lt"/>
              </a:rPr>
              <a:t>这种看法是很片面的。任何目标都有相通之处，都需要一些共同的基本功和基本能力才能得以实现。</a:t>
            </a:r>
            <a:endParaRPr lang="en-US" altLang="zh-CN" sz="2800" dirty="0">
              <a:solidFill>
                <a:srgbClr val="4D4D4D"/>
              </a:solidFill>
              <a:ea typeface="微软雅黑" panose="020B0503020204020204" pitchFamily="34" charset="-122"/>
              <a:cs typeface="+mn-ea"/>
              <a:sym typeface="+mn-lt"/>
            </a:endParaRPr>
          </a:p>
          <a:p>
            <a:pPr eaLnBrk="1" hangingPunct="1">
              <a:lnSpc>
                <a:spcPct val="120000"/>
              </a:lnSpc>
            </a:pPr>
            <a:r>
              <a:rPr lang="zh-CN" altLang="en-US" sz="2800" dirty="0">
                <a:solidFill>
                  <a:srgbClr val="4D4D4D"/>
                </a:solidFill>
                <a:ea typeface="微软雅黑" panose="020B0503020204020204" pitchFamily="34" charset="-122"/>
                <a:cs typeface="+mn-ea"/>
                <a:sym typeface="+mn-lt"/>
              </a:rPr>
              <a:t>因此，我们在寻找人生目标的同时就可以开始为实现目标做大量的</a:t>
            </a:r>
            <a:r>
              <a:rPr lang="zh-CN" altLang="en-US" sz="3200" b="1" dirty="0">
                <a:solidFill>
                  <a:srgbClr val="FF0000"/>
                </a:solidFill>
                <a:ea typeface="微软雅黑" panose="020B0503020204020204" pitchFamily="34" charset="-122"/>
                <a:cs typeface="+mn-ea"/>
                <a:sym typeface="+mn-lt"/>
              </a:rPr>
              <a:t>准备</a:t>
            </a:r>
            <a:r>
              <a:rPr lang="zh-CN" altLang="en-US" sz="2800" dirty="0">
                <a:solidFill>
                  <a:srgbClr val="4D4D4D"/>
                </a:solidFill>
                <a:ea typeface="微软雅黑" panose="020B0503020204020204" pitchFamily="34" charset="-122"/>
                <a:cs typeface="+mn-ea"/>
                <a:sym typeface="+mn-lt"/>
              </a:rPr>
              <a:t>工作。我们可以在找自己的过程中，同时</a:t>
            </a:r>
            <a:r>
              <a:rPr lang="zh-CN" altLang="en-US" sz="3200" b="1" dirty="0">
                <a:solidFill>
                  <a:srgbClr val="FF0000"/>
                </a:solidFill>
                <a:ea typeface="微软雅黑" panose="020B0503020204020204" pitchFamily="34" charset="-122"/>
                <a:cs typeface="+mn-ea"/>
                <a:sym typeface="+mn-lt"/>
              </a:rPr>
              <a:t>积累</a:t>
            </a:r>
            <a:r>
              <a:rPr lang="zh-CN" altLang="en-US" sz="2800" dirty="0">
                <a:solidFill>
                  <a:srgbClr val="4D4D4D"/>
                </a:solidFill>
                <a:ea typeface="微软雅黑" panose="020B0503020204020204" pitchFamily="34" charset="-122"/>
                <a:cs typeface="+mn-ea"/>
                <a:sym typeface="+mn-lt"/>
              </a:rPr>
              <a:t>和</a:t>
            </a:r>
            <a:r>
              <a:rPr lang="zh-CN" altLang="en-US" sz="3200" b="1" dirty="0">
                <a:solidFill>
                  <a:srgbClr val="FF0000"/>
                </a:solidFill>
                <a:ea typeface="微软雅黑" panose="020B0503020204020204" pitchFamily="34" charset="-122"/>
                <a:cs typeface="+mn-ea"/>
                <a:sym typeface="+mn-lt"/>
              </a:rPr>
              <a:t>锻炼</a:t>
            </a:r>
            <a:r>
              <a:rPr lang="zh-CN" altLang="en-US" sz="2800" dirty="0">
                <a:solidFill>
                  <a:srgbClr val="4D4D4D"/>
                </a:solidFill>
                <a:ea typeface="微软雅黑" panose="020B0503020204020204" pitchFamily="34" charset="-122"/>
                <a:cs typeface="+mn-ea"/>
                <a:sym typeface="+mn-lt"/>
              </a:rPr>
              <a:t>实现任何</a:t>
            </a:r>
            <a:r>
              <a:rPr lang="zh-CN" altLang="en-US" sz="2800" b="1" dirty="0">
                <a:solidFill>
                  <a:srgbClr val="FF0000"/>
                </a:solidFill>
                <a:ea typeface="微软雅黑" panose="020B0503020204020204" pitchFamily="34" charset="-122"/>
                <a:cs typeface="+mn-ea"/>
                <a:sym typeface="+mn-lt"/>
              </a:rPr>
              <a:t>目标</a:t>
            </a:r>
            <a:r>
              <a:rPr lang="zh-CN" altLang="en-US" sz="2800" dirty="0">
                <a:solidFill>
                  <a:srgbClr val="4D4D4D"/>
                </a:solidFill>
                <a:ea typeface="微软雅黑" panose="020B0503020204020204" pitchFamily="34" charset="-122"/>
                <a:cs typeface="+mn-ea"/>
                <a:sym typeface="+mn-lt"/>
              </a:rPr>
              <a:t>都需要的基本功和基本能力。如写作水平，现代社会所需要的外语水平等；与人合作、解决问题、沟通、学习以及自我调节的能力等等。</a:t>
            </a:r>
          </a:p>
        </p:txBody>
      </p:sp>
    </p:spTree>
    <p:extLst>
      <p:ext uri="{BB962C8B-B14F-4D97-AF65-F5344CB8AC3E}">
        <p14:creationId xmlns:p14="http://schemas.microsoft.com/office/powerpoint/2010/main" val="646418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endParaRPr lang="en-US" altLang="zh-CN" sz="4000" dirty="0">
              <a:solidFill>
                <a:srgbClr val="FFFFFF"/>
              </a:solidFill>
              <a:latin typeface="Foundry Gridnik Medium"/>
              <a:ea typeface="宋体" pitchFamily="2" charset="-122"/>
            </a:endParaRP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fld id="{259F4B34-A25D-4DEF-97BC-C4D92417BF9B}" type="slidenum">
              <a:rPr lang="en-US" altLang="zh-CN" sz="1000" smtClean="0">
                <a:solidFill>
                  <a:schemeClr val="bg1"/>
                </a:solidFill>
                <a:latin typeface="Arial" pitchFamily="34" charset="0"/>
                <a:cs typeface="Arial" pitchFamily="34" charset="0"/>
              </a:rPr>
              <a:pPr algn="ctr"/>
              <a:t>12</a:t>
            </a:fld>
            <a:endParaRPr lang="en-US" sz="10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528301"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sz="1100" dirty="0"/>
              <a:t>困惑</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sp>
        <p:nvSpPr>
          <p:cNvPr id="10" name="文本框 9">
            <a:extLst>
              <a:ext uri="{FF2B5EF4-FFF2-40B4-BE49-F238E27FC236}">
                <a16:creationId xmlns:a16="http://schemas.microsoft.com/office/drawing/2014/main" id="{52594E54-4755-484F-AD5F-AB04B59B1F7F}"/>
              </a:ext>
            </a:extLst>
          </p:cNvPr>
          <p:cNvSpPr txBox="1"/>
          <p:nvPr/>
        </p:nvSpPr>
        <p:spPr>
          <a:xfrm>
            <a:off x="205505" y="257038"/>
            <a:ext cx="12578166" cy="707886"/>
          </a:xfrm>
          <a:prstGeom prst="rect">
            <a:avLst/>
          </a:prstGeom>
          <a:noFill/>
        </p:spPr>
        <p:txBody>
          <a:bodyPr wrap="square">
            <a:spAutoFit/>
          </a:bodyPr>
          <a:lstStyle/>
          <a:p>
            <a:r>
              <a:rPr lang="zh-CN" altLang="en-US" sz="4000" dirty="0">
                <a:solidFill>
                  <a:schemeClr val="accent1"/>
                </a:solidFill>
                <a:ea typeface="微软雅黑" panose="020B0503020204020204" pitchFamily="34" charset="-122"/>
                <a:cs typeface="+mn-ea"/>
                <a:sym typeface="+mn-lt"/>
              </a:rPr>
              <a:t>☆（四）</a:t>
            </a:r>
            <a:r>
              <a:rPr lang="zh-CN" altLang="en-US" sz="4000" b="1" dirty="0">
                <a:solidFill>
                  <a:srgbClr val="FF0000"/>
                </a:solidFill>
                <a:ea typeface="微软雅黑" panose="020B0503020204020204" pitchFamily="34" charset="-122"/>
                <a:cs typeface="+mn-ea"/>
                <a:sym typeface="+mn-lt"/>
              </a:rPr>
              <a:t>确立目标过程中喜欢攀比，做非理智的选择</a:t>
            </a:r>
            <a:endParaRPr lang="zh-CN" altLang="en-US" sz="4000" dirty="0">
              <a:solidFill>
                <a:srgbClr val="FF0000"/>
              </a:solidFill>
              <a:ea typeface="微软雅黑" panose="020B0503020204020204" pitchFamily="34" charset="-122"/>
              <a:cs typeface="+mn-ea"/>
              <a:sym typeface="+mn-lt"/>
            </a:endParaRPr>
          </a:p>
        </p:txBody>
      </p:sp>
      <p:sp>
        <p:nvSpPr>
          <p:cNvPr id="12" name="文本框 11">
            <a:extLst>
              <a:ext uri="{FF2B5EF4-FFF2-40B4-BE49-F238E27FC236}">
                <a16:creationId xmlns:a16="http://schemas.microsoft.com/office/drawing/2014/main" id="{D0F5EB00-FC00-47D5-A2C3-A3B2BE3CB753}"/>
              </a:ext>
            </a:extLst>
          </p:cNvPr>
          <p:cNvSpPr txBox="1"/>
          <p:nvPr/>
        </p:nvSpPr>
        <p:spPr>
          <a:xfrm>
            <a:off x="435512" y="1340030"/>
            <a:ext cx="11526480" cy="4251805"/>
          </a:xfrm>
          <a:prstGeom prst="rect">
            <a:avLst/>
          </a:prstGeom>
          <a:noFill/>
        </p:spPr>
        <p:txBody>
          <a:bodyPr wrap="square">
            <a:spAutoFit/>
          </a:bodyPr>
          <a:lstStyle/>
          <a:p>
            <a:pPr eaLnBrk="1" hangingPunct="1">
              <a:lnSpc>
                <a:spcPct val="120000"/>
              </a:lnSpc>
            </a:pPr>
            <a:r>
              <a:rPr lang="zh-CN" altLang="en-US" sz="3200" dirty="0">
                <a:solidFill>
                  <a:srgbClr val="4D4D4D"/>
                </a:solidFill>
                <a:ea typeface="微软雅黑" panose="020B0503020204020204" pitchFamily="34" charset="-122"/>
                <a:cs typeface="+mn-ea"/>
                <a:sym typeface="+mn-lt"/>
              </a:rPr>
              <a:t>大学生还可能遇到的一个大困扰与我们所处的时代氛围密切相关，那就是：总怕自己落后于别人，总爱和别人攀比，作非理智的选择，别人考研我考研，别人考证我考证。</a:t>
            </a:r>
            <a:endParaRPr lang="en-US" altLang="zh-CN" sz="3200" dirty="0">
              <a:solidFill>
                <a:srgbClr val="4D4D4D"/>
              </a:solidFill>
              <a:ea typeface="微软雅黑" panose="020B0503020204020204" pitchFamily="34" charset="-122"/>
              <a:cs typeface="+mn-ea"/>
              <a:sym typeface="+mn-lt"/>
            </a:endParaRPr>
          </a:p>
          <a:p>
            <a:pPr eaLnBrk="1" hangingPunct="1">
              <a:lnSpc>
                <a:spcPct val="120000"/>
              </a:lnSpc>
            </a:pPr>
            <a:r>
              <a:rPr lang="zh-CN" altLang="en-US" sz="3600" b="1" dirty="0">
                <a:solidFill>
                  <a:srgbClr val="FF0000"/>
                </a:solidFill>
                <a:ea typeface="微软雅黑" panose="020B0503020204020204" pitchFamily="34" charset="-122"/>
                <a:cs typeface="+mn-ea"/>
                <a:sym typeface="+mn-lt"/>
              </a:rPr>
              <a:t>一个人只有和自己比才是最有意义的</a:t>
            </a:r>
            <a:r>
              <a:rPr lang="zh-CN" altLang="en-US" sz="3200" dirty="0">
                <a:solidFill>
                  <a:srgbClr val="4D4D4D"/>
                </a:solidFill>
                <a:ea typeface="微软雅黑" panose="020B0503020204020204" pitchFamily="34" charset="-122"/>
                <a:cs typeface="+mn-ea"/>
                <a:sym typeface="+mn-lt"/>
              </a:rPr>
              <a:t>。有一个适宜自己的成长目标，有心无旁骛的切实努力，有能够看得见的自己的进步，这种自己和自己比、自己感受着自己的成长的感觉才是美妙无比的。</a:t>
            </a:r>
          </a:p>
        </p:txBody>
      </p:sp>
    </p:spTree>
    <p:extLst>
      <p:ext uri="{BB962C8B-B14F-4D97-AF65-F5344CB8AC3E}">
        <p14:creationId xmlns:p14="http://schemas.microsoft.com/office/powerpoint/2010/main" val="4101795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56014" y="-485775"/>
            <a:ext cx="5506636" cy="5832366"/>
          </a:xfrm>
          <a:prstGeom prst="rect">
            <a:avLst/>
          </a:prstGeom>
          <a:noFill/>
        </p:spPr>
        <p:txBody>
          <a:bodyPr wrap="none" rtlCol="0">
            <a:spAutoFit/>
          </a:bodyPr>
          <a:lstStyle/>
          <a:p>
            <a:r>
              <a:rPr lang="en-US" altLang="zh-CN" sz="37300" b="1" dirty="0">
                <a:solidFill>
                  <a:srgbClr val="008780"/>
                </a:solidFill>
                <a:effectLst>
                  <a:innerShdw blurRad="63500" dist="50800" dir="13500000">
                    <a:prstClr val="black">
                      <a:alpha val="50000"/>
                    </a:prstClr>
                  </a:innerShdw>
                </a:effectLst>
                <a:ea typeface="Arial Unicode MS" panose="020B0604020202020204" pitchFamily="34" charset="-122"/>
                <a:cs typeface="Arial Unicode MS" panose="020B0604020202020204" pitchFamily="34" charset="-122"/>
              </a:rPr>
              <a:t>02</a:t>
            </a:r>
            <a:endParaRPr lang="zh-CN" altLang="en-US" sz="37300" b="1" dirty="0">
              <a:solidFill>
                <a:srgbClr val="008780"/>
              </a:solidFill>
              <a:effectLst>
                <a:innerShdw blurRad="63500" dist="50800" dir="13500000">
                  <a:prstClr val="black">
                    <a:alpha val="50000"/>
                  </a:prstClr>
                </a:innerShdw>
              </a:effectLst>
              <a:ea typeface="Arial Unicode MS" panose="020B0604020202020204" pitchFamily="34" charset="-122"/>
              <a:cs typeface="Arial Unicode MS" panose="020B0604020202020204" pitchFamily="34" charset="-122"/>
            </a:endParaRPr>
          </a:p>
        </p:txBody>
      </p:sp>
      <p:sp>
        <p:nvSpPr>
          <p:cNvPr id="7" name="任意多边形 6"/>
          <p:cNvSpPr/>
          <p:nvPr/>
        </p:nvSpPr>
        <p:spPr>
          <a:xfrm>
            <a:off x="0" y="0"/>
            <a:ext cx="12192000" cy="6858000"/>
          </a:xfrm>
          <a:custGeom>
            <a:avLst/>
            <a:gdLst>
              <a:gd name="connsiteX0" fmla="*/ 8877300 w 12896850"/>
              <a:gd name="connsiteY0" fmla="*/ 0 h 7962900"/>
              <a:gd name="connsiteX1" fmla="*/ 12896850 w 12896850"/>
              <a:gd name="connsiteY1" fmla="*/ 0 h 7962900"/>
              <a:gd name="connsiteX2" fmla="*/ 12896850 w 12896850"/>
              <a:gd name="connsiteY2" fmla="*/ 7962900 h 7962900"/>
              <a:gd name="connsiteX3" fmla="*/ 6172200 w 12896850"/>
              <a:gd name="connsiteY3" fmla="*/ 7962900 h 7962900"/>
              <a:gd name="connsiteX4" fmla="*/ 6747062 w 12896850"/>
              <a:gd name="connsiteY4" fmla="*/ 6274749 h 7962900"/>
              <a:gd name="connsiteX5" fmla="*/ 0 w 12896850"/>
              <a:gd name="connsiteY5" fmla="*/ 6274749 h 7962900"/>
              <a:gd name="connsiteX6" fmla="*/ 0 w 12896850"/>
              <a:gd name="connsiteY6" fmla="*/ 5303199 h 7962900"/>
              <a:gd name="connsiteX7" fmla="*/ 7077902 w 12896850"/>
              <a:gd name="connsiteY7" fmla="*/ 5303199 h 7962900"/>
              <a:gd name="connsiteX8" fmla="*/ 8877300 w 12896850"/>
              <a:gd name="connsiteY8" fmla="*/ 19050 h 79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96850" h="7962900">
                <a:moveTo>
                  <a:pt x="8877300" y="0"/>
                </a:moveTo>
                <a:lnTo>
                  <a:pt x="12896850" y="0"/>
                </a:lnTo>
                <a:lnTo>
                  <a:pt x="12896850" y="7962900"/>
                </a:lnTo>
                <a:lnTo>
                  <a:pt x="6172200" y="7962900"/>
                </a:lnTo>
                <a:lnTo>
                  <a:pt x="6747062" y="6274749"/>
                </a:lnTo>
                <a:lnTo>
                  <a:pt x="0" y="6274749"/>
                </a:lnTo>
                <a:lnTo>
                  <a:pt x="0" y="5303199"/>
                </a:lnTo>
                <a:lnTo>
                  <a:pt x="7077902" y="5303199"/>
                </a:lnTo>
                <a:lnTo>
                  <a:pt x="8877300" y="19050"/>
                </a:lnTo>
                <a:close/>
              </a:path>
            </a:pathLst>
          </a:custGeom>
          <a:solidFill>
            <a:srgbClr val="008780"/>
          </a:solidFill>
          <a:ln>
            <a:noFill/>
          </a:ln>
          <a:effectLst>
            <a:innerShdw blurRad="381000" dist="635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ffectLst>
                <a:innerShdw blurRad="63500" dist="50800" dir="13500000">
                  <a:prstClr val="black">
                    <a:alpha val="50000"/>
                  </a:prstClr>
                </a:innerShdw>
              </a:effectLst>
            </a:endParaRPr>
          </a:p>
        </p:txBody>
      </p:sp>
      <p:sp>
        <p:nvSpPr>
          <p:cNvPr id="6" name="矩形 5"/>
          <p:cNvSpPr/>
          <p:nvPr/>
        </p:nvSpPr>
        <p:spPr>
          <a:xfrm>
            <a:off x="8748195" y="5156257"/>
            <a:ext cx="5975582" cy="523220"/>
          </a:xfrm>
          <a:prstGeom prst="rect">
            <a:avLst/>
          </a:prstGeom>
        </p:spPr>
        <p:txBody>
          <a:bodyPr wrap="square">
            <a:spAutoFit/>
          </a:bodyPr>
          <a:lstStyle/>
          <a:p>
            <a:r>
              <a:rPr lang="zh-CN" altLang="en-US" sz="2800" dirty="0">
                <a:solidFill>
                  <a:prstClr val="white"/>
                </a:solidFill>
                <a:latin typeface="方正正准黑简体" panose="02000000000000000000" pitchFamily="2" charset="-122"/>
                <a:ea typeface="方正正准黑简体" panose="02000000000000000000" pitchFamily="2" charset="-122"/>
              </a:rPr>
              <a:t>大学生职业生涯规划</a:t>
            </a:r>
          </a:p>
        </p:txBody>
      </p:sp>
      <p:cxnSp>
        <p:nvCxnSpPr>
          <p:cNvPr id="8" name="直接连接符 7"/>
          <p:cNvCxnSpPr/>
          <p:nvPr/>
        </p:nvCxnSpPr>
        <p:spPr>
          <a:xfrm>
            <a:off x="6393966" y="5010833"/>
            <a:ext cx="5776913" cy="14287"/>
          </a:xfrm>
          <a:prstGeom prst="line">
            <a:avLst/>
          </a:prstGeom>
          <a:ln w="1270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7160195" y="4018948"/>
            <a:ext cx="4244453" cy="860748"/>
          </a:xfrm>
          <a:prstGeom prst="rect">
            <a:avLst/>
          </a:prstGeom>
          <a:noFill/>
        </p:spPr>
        <p:txBody>
          <a:bodyPr wrap="square" rtlCol="0">
            <a:spAutoFit/>
          </a:bodyPr>
          <a:lstStyle/>
          <a:p>
            <a:pPr algn="r">
              <a:lnSpc>
                <a:spcPct val="140000"/>
              </a:lnSpc>
            </a:pPr>
            <a:r>
              <a:rPr lang="zh-CN" altLang="en-US" sz="4000" dirty="0">
                <a:solidFill>
                  <a:prstClr val="white"/>
                </a:solidFill>
                <a:latin typeface="方正正准黑简体" panose="02000000000000000000" pitchFamily="2" charset="-122"/>
                <a:ea typeface="方正正准黑简体" panose="02000000000000000000" pitchFamily="2" charset="-122"/>
              </a:rPr>
              <a:t>同风扶摇上万里</a:t>
            </a:r>
            <a:endParaRPr lang="en-US" altLang="zh-CN" sz="4000" dirty="0">
              <a:solidFill>
                <a:prstClr val="white"/>
              </a:solidFill>
              <a:latin typeface="方正正准黑简体" panose="02000000000000000000" pitchFamily="2" charset="-122"/>
              <a:ea typeface="方正正准黑简体" panose="02000000000000000000" pitchFamily="2" charset="-122"/>
            </a:endParaRPr>
          </a:p>
        </p:txBody>
      </p:sp>
      <p:sp>
        <p:nvSpPr>
          <p:cNvPr id="4" name="矩形 3"/>
          <p:cNvSpPr/>
          <p:nvPr/>
        </p:nvSpPr>
        <p:spPr>
          <a:xfrm>
            <a:off x="0" y="4756366"/>
            <a:ext cx="7487660" cy="523220"/>
          </a:xfrm>
          <a:prstGeom prst="rect">
            <a:avLst/>
          </a:prstGeom>
        </p:spPr>
        <p:txBody>
          <a:bodyPr wrap="square">
            <a:spAutoFit/>
          </a:bodyPr>
          <a:lstStyle/>
          <a:p>
            <a:r>
              <a:rPr lang="en-US" altLang="zh-CN" sz="2800" b="1" dirty="0">
                <a:solidFill>
                  <a:prstClr val="white"/>
                </a:solidFill>
              </a:rPr>
              <a:t>Thousands of miles in the same wind</a:t>
            </a:r>
            <a:endParaRPr lang="zh-CN" altLang="en-US" sz="2800" b="1" dirty="0">
              <a:solidFill>
                <a:prstClr val="white"/>
              </a:solidFill>
            </a:endParaRPr>
          </a:p>
        </p:txBody>
      </p:sp>
    </p:spTree>
    <p:extLst>
      <p:ext uri="{BB962C8B-B14F-4D97-AF65-F5344CB8AC3E}">
        <p14:creationId xmlns:p14="http://schemas.microsoft.com/office/powerpoint/2010/main" val="11789148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r>
              <a:rPr lang="en-US" altLang="zh-CN" sz="4000" dirty="0">
                <a:solidFill>
                  <a:srgbClr val="FFFFFF"/>
                </a:solidFill>
                <a:latin typeface="Foundry Gridnik Medium"/>
                <a:ea typeface="宋体" pitchFamily="2" charset="-122"/>
              </a:rPr>
              <a:t> </a:t>
            </a:r>
            <a:r>
              <a:rPr lang="zh-CN" altLang="en-US" sz="4000" dirty="0">
                <a:solidFill>
                  <a:srgbClr val="FFFFFF"/>
                </a:solidFill>
                <a:latin typeface="Foundry Gridnik Medium"/>
                <a:ea typeface="宋体" pitchFamily="2" charset="-122"/>
              </a:rPr>
              <a:t>霍兰德理论</a:t>
            </a:r>
            <a:r>
              <a:rPr lang="en-US" altLang="zh-CN" sz="4000" dirty="0">
                <a:solidFill>
                  <a:srgbClr val="FFFFFF"/>
                </a:solidFill>
                <a:latin typeface="Foundry Gridnik Medium"/>
                <a:ea typeface="宋体" pitchFamily="2" charset="-122"/>
              </a:rPr>
              <a:t>——6</a:t>
            </a:r>
            <a:r>
              <a:rPr lang="zh-CN" altLang="en-US" sz="4000" dirty="0">
                <a:solidFill>
                  <a:srgbClr val="FFFFFF"/>
                </a:solidFill>
                <a:latin typeface="Foundry Gridnik Medium"/>
                <a:ea typeface="宋体" pitchFamily="2" charset="-122"/>
              </a:rPr>
              <a:t>种</a:t>
            </a:r>
            <a:endParaRPr lang="en-US" altLang="zh-CN" sz="4000" dirty="0">
              <a:solidFill>
                <a:srgbClr val="FFFFFF"/>
              </a:solidFill>
              <a:latin typeface="Foundry Gridnik Medium"/>
              <a:ea typeface="宋体" pitchFamily="2" charset="-122"/>
            </a:endParaRP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fld id="{259F4B34-A25D-4DEF-97BC-C4D92417BF9B}" type="slidenum">
              <a:rPr lang="en-US" altLang="zh-CN" sz="1000" smtClean="0">
                <a:solidFill>
                  <a:schemeClr val="bg1"/>
                </a:solidFill>
                <a:latin typeface="Arial" pitchFamily="34" charset="0"/>
                <a:cs typeface="Arial" pitchFamily="34" charset="0"/>
              </a:rPr>
              <a:pPr algn="ctr"/>
              <a:t>14</a:t>
            </a:fld>
            <a:endParaRPr lang="en-US" sz="10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951494"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dirty="0"/>
              <a:t>霍兰德理论</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sp>
        <p:nvSpPr>
          <p:cNvPr id="2" name="六边形 1">
            <a:extLst>
              <a:ext uri="{FF2B5EF4-FFF2-40B4-BE49-F238E27FC236}">
                <a16:creationId xmlns:a16="http://schemas.microsoft.com/office/drawing/2014/main" id="{666FD77D-4A05-4586-9A09-D5A9EF446F38}"/>
              </a:ext>
            </a:extLst>
          </p:cNvPr>
          <p:cNvSpPr/>
          <p:nvPr/>
        </p:nvSpPr>
        <p:spPr>
          <a:xfrm>
            <a:off x="1691994" y="1183537"/>
            <a:ext cx="5751543" cy="5091046"/>
          </a:xfrm>
          <a:prstGeom prst="hexagon">
            <a:avLst/>
          </a:prstGeom>
          <a:noFill/>
          <a:ln w="28575"/>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9" name="直接连接符 8">
            <a:extLst>
              <a:ext uri="{FF2B5EF4-FFF2-40B4-BE49-F238E27FC236}">
                <a16:creationId xmlns:a16="http://schemas.microsoft.com/office/drawing/2014/main" id="{489F2AA9-FD46-4F1B-BA4B-4C930684C54A}"/>
              </a:ext>
            </a:extLst>
          </p:cNvPr>
          <p:cNvCxnSpPr>
            <a:cxnSpLocks/>
          </p:cNvCxnSpPr>
          <p:nvPr/>
        </p:nvCxnSpPr>
        <p:spPr>
          <a:xfrm>
            <a:off x="2420109" y="2294222"/>
            <a:ext cx="4319776" cy="291702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id="{05CAB04F-19B5-4BA1-8173-0F01D1713390}"/>
              </a:ext>
            </a:extLst>
          </p:cNvPr>
          <p:cNvCxnSpPr>
            <a:cxnSpLocks/>
          </p:cNvCxnSpPr>
          <p:nvPr/>
        </p:nvCxnSpPr>
        <p:spPr>
          <a:xfrm flipV="1">
            <a:off x="2310081" y="2471047"/>
            <a:ext cx="4483284" cy="251602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id="{13F1EDC5-423F-4C83-A269-6A86563CB6CA}"/>
              </a:ext>
            </a:extLst>
          </p:cNvPr>
          <p:cNvCxnSpPr/>
          <p:nvPr/>
        </p:nvCxnSpPr>
        <p:spPr>
          <a:xfrm>
            <a:off x="4551723" y="1183536"/>
            <a:ext cx="0" cy="509104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a16="http://schemas.microsoft.com/office/drawing/2014/main" id="{23FEFC05-56C3-4354-9DF1-AC2401FA49F8}"/>
              </a:ext>
            </a:extLst>
          </p:cNvPr>
          <p:cNvSpPr txBox="1"/>
          <p:nvPr/>
        </p:nvSpPr>
        <p:spPr>
          <a:xfrm>
            <a:off x="4639463" y="1512409"/>
            <a:ext cx="1642987" cy="1077218"/>
          </a:xfrm>
          <a:prstGeom prst="rect">
            <a:avLst/>
          </a:prstGeom>
          <a:noFill/>
        </p:spPr>
        <p:txBody>
          <a:bodyPr wrap="square" rtlCol="0">
            <a:spAutoFit/>
          </a:bodyPr>
          <a:lstStyle/>
          <a:p>
            <a:r>
              <a:rPr lang="zh-CN" altLang="en-US" sz="1600" b="1" dirty="0">
                <a:solidFill>
                  <a:schemeClr val="accent2"/>
                </a:solidFill>
              </a:rPr>
              <a:t>喜欢观察、学习、研究、分析、评估和结局问题的人</a:t>
            </a:r>
          </a:p>
        </p:txBody>
      </p:sp>
      <p:sp>
        <p:nvSpPr>
          <p:cNvPr id="35" name="文本框 34">
            <a:extLst>
              <a:ext uri="{FF2B5EF4-FFF2-40B4-BE49-F238E27FC236}">
                <a16:creationId xmlns:a16="http://schemas.microsoft.com/office/drawing/2014/main" id="{2EDBD608-B51B-4298-91C1-37A7253A63FF}"/>
              </a:ext>
            </a:extLst>
          </p:cNvPr>
          <p:cNvSpPr txBox="1"/>
          <p:nvPr/>
        </p:nvSpPr>
        <p:spPr>
          <a:xfrm>
            <a:off x="2937765" y="1363508"/>
            <a:ext cx="1548826" cy="1323439"/>
          </a:xfrm>
          <a:prstGeom prst="rect">
            <a:avLst/>
          </a:prstGeom>
          <a:noFill/>
        </p:spPr>
        <p:txBody>
          <a:bodyPr wrap="square" rtlCol="0">
            <a:spAutoFit/>
          </a:bodyPr>
          <a:lstStyle/>
          <a:p>
            <a:r>
              <a:rPr lang="zh-CN" altLang="en-US" sz="1600" b="1" dirty="0">
                <a:solidFill>
                  <a:srgbClr val="7030A0"/>
                </a:solidFill>
              </a:rPr>
              <a:t>有运动或机械操作的能力，喜机械，工具，植物或动物，偏好户外运动</a:t>
            </a:r>
          </a:p>
        </p:txBody>
      </p:sp>
      <p:sp>
        <p:nvSpPr>
          <p:cNvPr id="36" name="文本框 35">
            <a:extLst>
              <a:ext uri="{FF2B5EF4-FFF2-40B4-BE49-F238E27FC236}">
                <a16:creationId xmlns:a16="http://schemas.microsoft.com/office/drawing/2014/main" id="{967C1D24-5015-4AB6-AEDA-3DAD98F1B0ED}"/>
              </a:ext>
            </a:extLst>
          </p:cNvPr>
          <p:cNvSpPr txBox="1"/>
          <p:nvPr/>
        </p:nvSpPr>
        <p:spPr>
          <a:xfrm>
            <a:off x="1875157" y="3207704"/>
            <a:ext cx="2181261" cy="1077218"/>
          </a:xfrm>
          <a:prstGeom prst="rect">
            <a:avLst/>
          </a:prstGeom>
          <a:noFill/>
        </p:spPr>
        <p:txBody>
          <a:bodyPr wrap="square" rtlCol="0">
            <a:spAutoFit/>
          </a:bodyPr>
          <a:lstStyle/>
          <a:p>
            <a:r>
              <a:rPr lang="zh-CN" altLang="en-US" sz="1600" b="1" dirty="0">
                <a:solidFill>
                  <a:srgbClr val="00B0F0"/>
                </a:solidFill>
              </a:rPr>
              <a:t>喜欢从事资料工作的人，有文书或数字的能力，能够听从指挥，完成细琐的工作。</a:t>
            </a:r>
          </a:p>
        </p:txBody>
      </p:sp>
      <p:sp>
        <p:nvSpPr>
          <p:cNvPr id="37" name="文本框 36">
            <a:extLst>
              <a:ext uri="{FF2B5EF4-FFF2-40B4-BE49-F238E27FC236}">
                <a16:creationId xmlns:a16="http://schemas.microsoft.com/office/drawing/2014/main" id="{4614B74B-B0B9-4505-9106-E3E0CBB1157B}"/>
              </a:ext>
            </a:extLst>
          </p:cNvPr>
          <p:cNvSpPr txBox="1"/>
          <p:nvPr/>
        </p:nvSpPr>
        <p:spPr>
          <a:xfrm>
            <a:off x="5181425" y="3212874"/>
            <a:ext cx="2107245" cy="1077218"/>
          </a:xfrm>
          <a:prstGeom prst="rect">
            <a:avLst/>
          </a:prstGeom>
          <a:noFill/>
        </p:spPr>
        <p:txBody>
          <a:bodyPr wrap="square" rtlCol="0">
            <a:spAutoFit/>
          </a:bodyPr>
          <a:lstStyle/>
          <a:p>
            <a:r>
              <a:rPr lang="zh-CN" altLang="en-US" sz="1600" b="1" dirty="0">
                <a:solidFill>
                  <a:srgbClr val="FF0000"/>
                </a:solidFill>
              </a:rPr>
              <a:t>有艺术、直觉、创造能力、喜欢运用他们的想象力和创造力，在自由的环境中工作。</a:t>
            </a:r>
          </a:p>
        </p:txBody>
      </p:sp>
      <p:sp>
        <p:nvSpPr>
          <p:cNvPr id="38" name="文本框 37">
            <a:extLst>
              <a:ext uri="{FF2B5EF4-FFF2-40B4-BE49-F238E27FC236}">
                <a16:creationId xmlns:a16="http://schemas.microsoft.com/office/drawing/2014/main" id="{DE2987C0-E4BD-434B-A92D-FCE477B8F74B}"/>
              </a:ext>
            </a:extLst>
          </p:cNvPr>
          <p:cNvSpPr txBox="1"/>
          <p:nvPr/>
        </p:nvSpPr>
        <p:spPr>
          <a:xfrm>
            <a:off x="2866880" y="4661037"/>
            <a:ext cx="1642062" cy="1354217"/>
          </a:xfrm>
          <a:prstGeom prst="rect">
            <a:avLst/>
          </a:prstGeom>
          <a:noFill/>
        </p:spPr>
        <p:txBody>
          <a:bodyPr wrap="square" rtlCol="0">
            <a:spAutoFit/>
          </a:bodyPr>
          <a:lstStyle/>
          <a:p>
            <a:r>
              <a:rPr lang="zh-CN" altLang="en-US" sz="1600" b="1" dirty="0">
                <a:solidFill>
                  <a:srgbClr val="FFFF00"/>
                </a:solidFill>
              </a:rPr>
              <a:t>喜欢和人群互动，自信，有说服力，领导力，追求政治和经济力的成就</a:t>
            </a:r>
            <a:r>
              <a:rPr lang="zh-CN" altLang="en-US" b="1" dirty="0">
                <a:solidFill>
                  <a:srgbClr val="FFFF00"/>
                </a:solidFill>
              </a:rPr>
              <a:t>。</a:t>
            </a:r>
          </a:p>
        </p:txBody>
      </p:sp>
      <p:sp>
        <p:nvSpPr>
          <p:cNvPr id="39" name="文本框 38">
            <a:extLst>
              <a:ext uri="{FF2B5EF4-FFF2-40B4-BE49-F238E27FC236}">
                <a16:creationId xmlns:a16="http://schemas.microsoft.com/office/drawing/2014/main" id="{A0411962-D3BA-495B-AAAE-E236E8FEA4CE}"/>
              </a:ext>
            </a:extLst>
          </p:cNvPr>
          <p:cNvSpPr txBox="1"/>
          <p:nvPr/>
        </p:nvSpPr>
        <p:spPr>
          <a:xfrm>
            <a:off x="4526606" y="4969090"/>
            <a:ext cx="1868700" cy="830997"/>
          </a:xfrm>
          <a:prstGeom prst="rect">
            <a:avLst/>
          </a:prstGeom>
          <a:noFill/>
        </p:spPr>
        <p:txBody>
          <a:bodyPr wrap="square" rtlCol="0">
            <a:spAutoFit/>
          </a:bodyPr>
          <a:lstStyle/>
          <a:p>
            <a:r>
              <a:rPr lang="zh-CN" altLang="en-US" sz="1600" b="1" dirty="0">
                <a:solidFill>
                  <a:srgbClr val="00B050"/>
                </a:solidFill>
              </a:rPr>
              <a:t>擅长和人相处、喜欢教导、帮助、启发和训练别人。</a:t>
            </a:r>
          </a:p>
        </p:txBody>
      </p:sp>
      <p:sp>
        <p:nvSpPr>
          <p:cNvPr id="41" name="文本框 40">
            <a:extLst>
              <a:ext uri="{FF2B5EF4-FFF2-40B4-BE49-F238E27FC236}">
                <a16:creationId xmlns:a16="http://schemas.microsoft.com/office/drawing/2014/main" id="{B11962AC-C401-47A6-A533-2E07D2352345}"/>
              </a:ext>
            </a:extLst>
          </p:cNvPr>
          <p:cNvSpPr txBox="1"/>
          <p:nvPr/>
        </p:nvSpPr>
        <p:spPr>
          <a:xfrm>
            <a:off x="7468000" y="3484703"/>
            <a:ext cx="2369983" cy="523220"/>
          </a:xfrm>
          <a:prstGeom prst="rect">
            <a:avLst/>
          </a:prstGeom>
          <a:noFill/>
        </p:spPr>
        <p:txBody>
          <a:bodyPr wrap="square" rtlCol="0">
            <a:spAutoFit/>
          </a:bodyPr>
          <a:lstStyle/>
          <a:p>
            <a:r>
              <a:rPr lang="en-US" altLang="zh-CN" sz="2800" b="1" dirty="0">
                <a:solidFill>
                  <a:srgbClr val="FF0000"/>
                </a:solidFill>
              </a:rPr>
              <a:t>A</a:t>
            </a:r>
            <a:r>
              <a:rPr lang="zh-CN" altLang="en-US" b="1" dirty="0">
                <a:solidFill>
                  <a:srgbClr val="FF0000"/>
                </a:solidFill>
              </a:rPr>
              <a:t>艺术型</a:t>
            </a:r>
          </a:p>
        </p:txBody>
      </p:sp>
      <p:sp>
        <p:nvSpPr>
          <p:cNvPr id="42" name="文本框 41">
            <a:extLst>
              <a:ext uri="{FF2B5EF4-FFF2-40B4-BE49-F238E27FC236}">
                <a16:creationId xmlns:a16="http://schemas.microsoft.com/office/drawing/2014/main" id="{8427BBEF-3D5C-4B5F-92B7-79EC6BE4D89D}"/>
              </a:ext>
            </a:extLst>
          </p:cNvPr>
          <p:cNvSpPr txBox="1"/>
          <p:nvPr/>
        </p:nvSpPr>
        <p:spPr>
          <a:xfrm>
            <a:off x="6395306" y="5800180"/>
            <a:ext cx="2505072" cy="523220"/>
          </a:xfrm>
          <a:prstGeom prst="rect">
            <a:avLst/>
          </a:prstGeom>
          <a:noFill/>
        </p:spPr>
        <p:txBody>
          <a:bodyPr wrap="square" rtlCol="0">
            <a:spAutoFit/>
          </a:bodyPr>
          <a:lstStyle/>
          <a:p>
            <a:r>
              <a:rPr lang="en-US" altLang="zh-CN" sz="2800" b="1" dirty="0">
                <a:solidFill>
                  <a:srgbClr val="00B050"/>
                </a:solidFill>
              </a:rPr>
              <a:t>S</a:t>
            </a:r>
            <a:r>
              <a:rPr lang="zh-CN" altLang="en-US" b="1" dirty="0">
                <a:solidFill>
                  <a:srgbClr val="00B050"/>
                </a:solidFill>
              </a:rPr>
              <a:t>社会型</a:t>
            </a:r>
          </a:p>
        </p:txBody>
      </p:sp>
      <p:sp>
        <p:nvSpPr>
          <p:cNvPr id="43" name="文本框 42">
            <a:extLst>
              <a:ext uri="{FF2B5EF4-FFF2-40B4-BE49-F238E27FC236}">
                <a16:creationId xmlns:a16="http://schemas.microsoft.com/office/drawing/2014/main" id="{303616F1-F07D-46BE-8BEF-6041A5CAE63A}"/>
              </a:ext>
            </a:extLst>
          </p:cNvPr>
          <p:cNvSpPr txBox="1"/>
          <p:nvPr/>
        </p:nvSpPr>
        <p:spPr>
          <a:xfrm>
            <a:off x="1754261" y="5947906"/>
            <a:ext cx="1497122" cy="523220"/>
          </a:xfrm>
          <a:prstGeom prst="rect">
            <a:avLst/>
          </a:prstGeom>
          <a:noFill/>
        </p:spPr>
        <p:txBody>
          <a:bodyPr wrap="square" rtlCol="0">
            <a:spAutoFit/>
          </a:bodyPr>
          <a:lstStyle/>
          <a:p>
            <a:r>
              <a:rPr lang="en-US" altLang="zh-CN" sz="2800" b="1" dirty="0">
                <a:solidFill>
                  <a:srgbClr val="FFFF00"/>
                </a:solidFill>
              </a:rPr>
              <a:t>E</a:t>
            </a:r>
            <a:r>
              <a:rPr lang="zh-CN" altLang="en-US" b="1" dirty="0">
                <a:solidFill>
                  <a:srgbClr val="FFFF00"/>
                </a:solidFill>
              </a:rPr>
              <a:t>企业型</a:t>
            </a:r>
          </a:p>
        </p:txBody>
      </p:sp>
      <p:sp>
        <p:nvSpPr>
          <p:cNvPr id="44" name="文本框 43">
            <a:extLst>
              <a:ext uri="{FF2B5EF4-FFF2-40B4-BE49-F238E27FC236}">
                <a16:creationId xmlns:a16="http://schemas.microsoft.com/office/drawing/2014/main" id="{F65D53D1-93CF-4223-AD60-A278693447AF}"/>
              </a:ext>
            </a:extLst>
          </p:cNvPr>
          <p:cNvSpPr txBox="1"/>
          <p:nvPr/>
        </p:nvSpPr>
        <p:spPr>
          <a:xfrm>
            <a:off x="658490" y="3544392"/>
            <a:ext cx="1442724" cy="523220"/>
          </a:xfrm>
          <a:prstGeom prst="rect">
            <a:avLst/>
          </a:prstGeom>
          <a:noFill/>
        </p:spPr>
        <p:txBody>
          <a:bodyPr wrap="square" rtlCol="0">
            <a:spAutoFit/>
          </a:bodyPr>
          <a:lstStyle/>
          <a:p>
            <a:r>
              <a:rPr lang="en-US" altLang="zh-CN" sz="2800" b="1" dirty="0">
                <a:solidFill>
                  <a:srgbClr val="00B0F0"/>
                </a:solidFill>
              </a:rPr>
              <a:t>C</a:t>
            </a:r>
            <a:r>
              <a:rPr lang="zh-CN" altLang="en-US" b="1" dirty="0">
                <a:solidFill>
                  <a:srgbClr val="00B0F0"/>
                </a:solidFill>
              </a:rPr>
              <a:t>常规型</a:t>
            </a:r>
          </a:p>
        </p:txBody>
      </p:sp>
      <p:sp>
        <p:nvSpPr>
          <p:cNvPr id="45" name="文本框 44">
            <a:extLst>
              <a:ext uri="{FF2B5EF4-FFF2-40B4-BE49-F238E27FC236}">
                <a16:creationId xmlns:a16="http://schemas.microsoft.com/office/drawing/2014/main" id="{64A9CD95-EC1E-47B7-9ACF-41E41377B062}"/>
              </a:ext>
            </a:extLst>
          </p:cNvPr>
          <p:cNvSpPr txBox="1"/>
          <p:nvPr/>
        </p:nvSpPr>
        <p:spPr>
          <a:xfrm>
            <a:off x="1202400" y="1091579"/>
            <a:ext cx="1722034" cy="369332"/>
          </a:xfrm>
          <a:prstGeom prst="rect">
            <a:avLst/>
          </a:prstGeom>
          <a:noFill/>
        </p:spPr>
        <p:txBody>
          <a:bodyPr wrap="square" rtlCol="0">
            <a:spAutoFit/>
          </a:bodyPr>
          <a:lstStyle/>
          <a:p>
            <a:r>
              <a:rPr lang="en-US" altLang="zh-CN" b="1" dirty="0">
                <a:solidFill>
                  <a:srgbClr val="7030A0"/>
                </a:solidFill>
              </a:rPr>
              <a:t>R</a:t>
            </a:r>
            <a:r>
              <a:rPr lang="zh-CN" altLang="en-US" b="1" dirty="0">
                <a:solidFill>
                  <a:srgbClr val="7030A0"/>
                </a:solidFill>
              </a:rPr>
              <a:t>现实型</a:t>
            </a:r>
          </a:p>
        </p:txBody>
      </p:sp>
      <p:sp>
        <p:nvSpPr>
          <p:cNvPr id="48" name="文本框 47">
            <a:extLst>
              <a:ext uri="{FF2B5EF4-FFF2-40B4-BE49-F238E27FC236}">
                <a16:creationId xmlns:a16="http://schemas.microsoft.com/office/drawing/2014/main" id="{0F6A1832-EE4F-447D-8F7A-766954F3408A}"/>
              </a:ext>
            </a:extLst>
          </p:cNvPr>
          <p:cNvSpPr txBox="1"/>
          <p:nvPr/>
        </p:nvSpPr>
        <p:spPr>
          <a:xfrm>
            <a:off x="6260470" y="996295"/>
            <a:ext cx="1085850" cy="584775"/>
          </a:xfrm>
          <a:prstGeom prst="rect">
            <a:avLst/>
          </a:prstGeom>
          <a:noFill/>
        </p:spPr>
        <p:txBody>
          <a:bodyPr wrap="square" rtlCol="0">
            <a:spAutoFit/>
          </a:bodyPr>
          <a:lstStyle/>
          <a:p>
            <a:r>
              <a:rPr lang="en-US" altLang="zh-CN" sz="3200" b="1" dirty="0">
                <a:solidFill>
                  <a:schemeClr val="accent2"/>
                </a:solidFill>
              </a:rPr>
              <a:t>I</a:t>
            </a:r>
            <a:r>
              <a:rPr lang="zh-CN" altLang="en-US" b="1" dirty="0">
                <a:solidFill>
                  <a:schemeClr val="accent2"/>
                </a:solidFill>
              </a:rPr>
              <a:t>研究型</a:t>
            </a:r>
          </a:p>
        </p:txBody>
      </p:sp>
    </p:spTree>
    <p:extLst>
      <p:ext uri="{BB962C8B-B14F-4D97-AF65-F5344CB8AC3E}">
        <p14:creationId xmlns:p14="http://schemas.microsoft.com/office/powerpoint/2010/main" val="181491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53" name="组合 52"/>
          <p:cNvGrpSpPr/>
          <p:nvPr/>
        </p:nvGrpSpPr>
        <p:grpSpPr>
          <a:xfrm>
            <a:off x="-19064" y="236377"/>
            <a:ext cx="12211083" cy="6570847"/>
            <a:chOff x="-19064" y="236377"/>
            <a:chExt cx="12211083" cy="6570847"/>
          </a:xfrm>
        </p:grpSpPr>
        <p:grpSp>
          <p:nvGrpSpPr>
            <p:cNvPr id="54" name="组合 53"/>
            <p:cNvGrpSpPr/>
            <p:nvPr/>
          </p:nvGrpSpPr>
          <p:grpSpPr>
            <a:xfrm>
              <a:off x="-19064" y="253534"/>
              <a:ext cx="12211083" cy="6553690"/>
              <a:chOff x="-19064" y="253534"/>
              <a:chExt cx="12211083" cy="6553690"/>
            </a:xfrm>
          </p:grpSpPr>
          <p:sp>
            <p:nvSpPr>
              <p:cNvPr id="56" name="Rectangle 11"/>
              <p:cNvSpPr>
                <a:spLocks noChangeArrowheads="1"/>
              </p:cNvSpPr>
              <p:nvPr/>
            </p:nvSpPr>
            <p:spPr bwMode="gray">
              <a:xfrm flipH="1">
                <a:off x="205524" y="255990"/>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endParaRPr lang="en-US" altLang="zh-CN" sz="1900" dirty="0">
                  <a:solidFill>
                    <a:srgbClr val="FFFFFF"/>
                  </a:solidFill>
                  <a:latin typeface="Foundry Gridnik Medium"/>
                  <a:ea typeface="宋体" pitchFamily="2" charset="-122"/>
                </a:endParaRPr>
              </a:p>
            </p:txBody>
          </p:sp>
          <p:sp>
            <p:nvSpPr>
              <p:cNvPr id="57" name="Rectangle 7"/>
              <p:cNvSpPr>
                <a:spLocks noChangeArrowheads="1"/>
              </p:cNvSpPr>
              <p:nvPr/>
            </p:nvSpPr>
            <p:spPr bwMode="invGray">
              <a:xfrm flipH="1">
                <a:off x="97525" y="6501805"/>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58" name="Freeform 8"/>
              <p:cNvSpPr>
                <a:spLocks/>
              </p:cNvSpPr>
              <p:nvPr/>
            </p:nvSpPr>
            <p:spPr bwMode="invGray">
              <a:xfrm flipH="1">
                <a:off x="-19064" y="6501805"/>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9" name="Rectangle 13"/>
              <p:cNvSpPr/>
              <p:nvPr/>
            </p:nvSpPr>
            <p:spPr bwMode="invGray">
              <a:xfrm>
                <a:off x="107449" y="6445134"/>
                <a:ext cx="417695" cy="292364"/>
              </a:xfrm>
              <a:prstGeom prst="rect">
                <a:avLst/>
              </a:prstGeom>
            </p:spPr>
            <p:txBody>
              <a:bodyPr wrap="none" lIns="121896" tIns="60948" rIns="121896" bIns="60948">
                <a:spAutoFit/>
              </a:bodyPr>
              <a:lstStyle/>
              <a:p>
                <a:pPr algn="ctr"/>
                <a:fld id="{259F4B34-A25D-4DEF-97BC-C4D92417BF9B}" type="slidenum">
                  <a:rPr lang="en-US" sz="1100" smtClean="0">
                    <a:solidFill>
                      <a:schemeClr val="bg1"/>
                    </a:solidFill>
                    <a:latin typeface="Arial" pitchFamily="34" charset="0"/>
                    <a:cs typeface="Arial" pitchFamily="34" charset="0"/>
                  </a:rPr>
                  <a:pPr algn="ctr"/>
                  <a:t>15</a:t>
                </a:fld>
                <a:endParaRPr lang="en-US" sz="1100" dirty="0">
                  <a:solidFill>
                    <a:schemeClr val="bg1"/>
                  </a:solidFill>
                  <a:latin typeface="Arial" pitchFamily="34" charset="0"/>
                  <a:cs typeface="Arial" pitchFamily="34" charset="0"/>
                </a:endParaRPr>
              </a:p>
            </p:txBody>
          </p:sp>
          <p:sp>
            <p:nvSpPr>
              <p:cNvPr id="60" name="TextBox 10"/>
              <p:cNvSpPr txBox="1"/>
              <p:nvPr/>
            </p:nvSpPr>
            <p:spPr bwMode="black">
              <a:xfrm>
                <a:off x="512995" y="6450854"/>
                <a:ext cx="951494"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dirty="0"/>
                  <a:t>霍兰德理论</a:t>
                </a:r>
                <a:endParaRPr lang="en-US" sz="1100" dirty="0"/>
              </a:p>
            </p:txBody>
          </p:sp>
          <p:sp>
            <p:nvSpPr>
              <p:cNvPr id="61" name="Freeform 12"/>
              <p:cNvSpPr>
                <a:spLocks/>
              </p:cNvSpPr>
              <p:nvPr/>
            </p:nvSpPr>
            <p:spPr bwMode="gray">
              <a:xfrm>
                <a:off x="19" y="253534"/>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grpSp>
        <p:sp>
          <p:nvSpPr>
            <p:cNvPr id="55" name="文本框 54"/>
            <p:cNvSpPr txBox="1"/>
            <p:nvPr/>
          </p:nvSpPr>
          <p:spPr>
            <a:xfrm>
              <a:off x="311537" y="236377"/>
              <a:ext cx="7491027" cy="707886"/>
            </a:xfrm>
            <a:prstGeom prst="rect">
              <a:avLst/>
            </a:prstGeom>
            <a:noFill/>
          </p:spPr>
          <p:txBody>
            <a:bodyPr wrap="square" rtlCol="0">
              <a:spAutoFit/>
            </a:bodyPr>
            <a:lstStyle/>
            <a:p>
              <a:r>
                <a:rPr lang="zh-CN" altLang="en-US" sz="4000" dirty="0"/>
                <a:t>性格特点与适宜的</a:t>
              </a:r>
              <a:r>
                <a:rPr lang="zh-CN" altLang="en-US" sz="4000" dirty="0">
                  <a:solidFill>
                    <a:srgbClr val="FF0000"/>
                  </a:solidFill>
                </a:rPr>
                <a:t>六</a:t>
              </a:r>
              <a:r>
                <a:rPr lang="zh-CN" altLang="en-US" sz="4000" dirty="0"/>
                <a:t>大类型</a:t>
              </a:r>
              <a:endParaRPr lang="en-US" altLang="zh-CN" sz="4000" dirty="0">
                <a:solidFill>
                  <a:srgbClr val="FFFFFF"/>
                </a:solidFill>
                <a:latin typeface="Foundry Gridnik Medium"/>
                <a:ea typeface="宋体" pitchFamily="2" charset="-122"/>
              </a:endParaRPr>
            </a:p>
          </p:txBody>
        </p:sp>
      </p:grpSp>
      <p:sp>
        <p:nvSpPr>
          <p:cNvPr id="50" name="矩形 49"/>
          <p:cNvSpPr/>
          <p:nvPr/>
        </p:nvSpPr>
        <p:spPr>
          <a:xfrm>
            <a:off x="138267" y="3064089"/>
            <a:ext cx="3468127" cy="3178178"/>
          </a:xfrm>
          <a:prstGeom prst="rect">
            <a:avLst/>
          </a:prstGeom>
        </p:spPr>
        <p:txBody>
          <a:bodyPr wrap="square">
            <a:spAutoFit/>
          </a:bodyPr>
          <a:lstStyle/>
          <a:p>
            <a:r>
              <a:rPr lang="zh-CN" altLang="en-US" sz="1400" dirty="0">
                <a:solidFill>
                  <a:srgbClr val="4D4D4D"/>
                </a:solidFill>
                <a:ea typeface="微软雅黑" panose="020B0503020204020204" pitchFamily="34" charset="-122"/>
                <a:cs typeface="+mn-ea"/>
                <a:sym typeface="+mn-lt"/>
              </a:rPr>
              <a:t>共同特点是愿意使用工具从事操作性工作，动手能力强，做事手脚灵活，动作协调。偏好于具体任务，不善言辞，做事保守，较为谦虚。缺乏社交能力，通常喜欢独立做事。         </a:t>
            </a:r>
            <a:endParaRPr lang="en-US" altLang="zh-CN" sz="1400" dirty="0">
              <a:solidFill>
                <a:srgbClr val="4D4D4D"/>
              </a:solidFill>
              <a:ea typeface="微软雅黑" panose="020B0503020204020204" pitchFamily="34" charset="-122"/>
              <a:cs typeface="+mn-ea"/>
              <a:sym typeface="+mn-lt"/>
            </a:endParaRPr>
          </a:p>
          <a:p>
            <a:pPr marL="0" indent="0">
              <a:buNone/>
            </a:pPr>
            <a:r>
              <a:rPr lang="zh-CN" altLang="en-US" sz="1400" dirty="0">
                <a:solidFill>
                  <a:srgbClr val="990099"/>
                </a:solidFill>
                <a:ea typeface="微软雅黑" panose="020B0503020204020204" pitchFamily="34" charset="-122"/>
                <a:cs typeface="+mn-ea"/>
                <a:sym typeface="+mn-lt"/>
              </a:rPr>
              <a:t>适宜职业</a:t>
            </a:r>
            <a:r>
              <a:rPr lang="zh-CN" altLang="en-US" sz="1400" dirty="0">
                <a:solidFill>
                  <a:srgbClr val="4D4D4D"/>
                </a:solidFill>
                <a:ea typeface="微软雅黑" panose="020B0503020204020204" pitchFamily="34" charset="-122"/>
                <a:cs typeface="+mn-ea"/>
                <a:sym typeface="+mn-lt"/>
              </a:rPr>
              <a:t>：使用工具、机器，需要基本操作技能的工作。对要求具备机械方面才能、体力或从事与物件、机器、工具、运动器材、植物、动物相关的职业有兴趣，并具备相应能力。如：技术性职业（计算机硬件人员、摄影师、制图员、机械装配工），技能性职业（木匠、厨师、技工、修理工、农民、一般劳动）。</a:t>
            </a:r>
          </a:p>
          <a:p>
            <a:pPr>
              <a:lnSpc>
                <a:spcPct val="150000"/>
              </a:lnSpc>
            </a:pPr>
            <a:endParaRPr lang="zh-CN" altLang="en-US" sz="1400" dirty="0">
              <a:solidFill>
                <a:srgbClr val="404040"/>
              </a:solidFill>
              <a:latin typeface="微软雅黑" pitchFamily="34" charset="-122"/>
              <a:ea typeface="微软雅黑" pitchFamily="34" charset="-122"/>
            </a:endParaRPr>
          </a:p>
        </p:txBody>
      </p:sp>
      <p:sp>
        <p:nvSpPr>
          <p:cNvPr id="62" name="矩形 61"/>
          <p:cNvSpPr/>
          <p:nvPr/>
        </p:nvSpPr>
        <p:spPr>
          <a:xfrm>
            <a:off x="1076774" y="2403463"/>
            <a:ext cx="4973377" cy="499624"/>
          </a:xfrm>
          <a:prstGeom prst="rect">
            <a:avLst/>
          </a:prstGeom>
        </p:spPr>
        <p:txBody>
          <a:bodyPr wrap="square">
            <a:spAutoFit/>
          </a:bodyPr>
          <a:lstStyle/>
          <a:p>
            <a:pPr>
              <a:lnSpc>
                <a:spcPct val="150000"/>
              </a:lnSpc>
            </a:pPr>
            <a:r>
              <a:rPr lang="zh-CN" altLang="en-US" sz="2000" b="1" dirty="0">
                <a:solidFill>
                  <a:srgbClr val="008780"/>
                </a:solidFill>
                <a:latin typeface="微软雅黑" pitchFamily="34" charset="-122"/>
                <a:ea typeface="微软雅黑" pitchFamily="34" charset="-122"/>
              </a:rPr>
              <a:t>现实型</a:t>
            </a:r>
          </a:p>
        </p:txBody>
      </p:sp>
      <p:grpSp>
        <p:nvGrpSpPr>
          <p:cNvPr id="63" name="组合 62"/>
          <p:cNvGrpSpPr/>
          <p:nvPr/>
        </p:nvGrpSpPr>
        <p:grpSpPr>
          <a:xfrm>
            <a:off x="726928" y="2423435"/>
            <a:ext cx="638515" cy="512052"/>
            <a:chOff x="6578604" y="2590401"/>
            <a:chExt cx="724563" cy="581057"/>
          </a:xfrm>
        </p:grpSpPr>
        <p:sp>
          <p:nvSpPr>
            <p:cNvPr id="64" name="右箭头 63"/>
            <p:cNvSpPr/>
            <p:nvPr/>
          </p:nvSpPr>
          <p:spPr>
            <a:xfrm>
              <a:off x="6578604" y="2766813"/>
              <a:ext cx="391886" cy="348343"/>
            </a:xfrm>
            <a:prstGeom prst="rightArrow">
              <a:avLst/>
            </a:prstGeom>
            <a:solidFill>
              <a:srgbClr val="0087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6629474" y="2590401"/>
              <a:ext cx="673693" cy="581057"/>
            </a:xfrm>
            <a:prstGeom prst="rect">
              <a:avLst/>
            </a:prstGeom>
          </p:spPr>
          <p:txBody>
            <a:bodyPr wrap="square">
              <a:spAutoFit/>
            </a:bodyPr>
            <a:lstStyle/>
            <a:p>
              <a:pPr>
                <a:lnSpc>
                  <a:spcPct val="150000"/>
                </a:lnSpc>
              </a:pPr>
              <a:r>
                <a:rPr lang="en-US" altLang="zh-CN" sz="2000" dirty="0">
                  <a:solidFill>
                    <a:schemeClr val="bg1">
                      <a:lumMod val="95000"/>
                    </a:schemeClr>
                  </a:solidFill>
                  <a:latin typeface="微软雅黑" pitchFamily="34" charset="-122"/>
                  <a:ea typeface="微软雅黑" pitchFamily="34" charset="-122"/>
                </a:rPr>
                <a:t>+</a:t>
              </a:r>
              <a:endParaRPr lang="zh-CN" altLang="en-US" sz="2400" dirty="0">
                <a:solidFill>
                  <a:schemeClr val="bg1">
                    <a:lumMod val="95000"/>
                  </a:schemeClr>
                </a:solidFill>
                <a:latin typeface="微软雅黑" pitchFamily="34" charset="-122"/>
                <a:ea typeface="微软雅黑" pitchFamily="34" charset="-122"/>
              </a:endParaRPr>
            </a:p>
          </p:txBody>
        </p:sp>
      </p:grpSp>
      <p:sp>
        <p:nvSpPr>
          <p:cNvPr id="69" name="矩形 68"/>
          <p:cNvSpPr/>
          <p:nvPr/>
        </p:nvSpPr>
        <p:spPr>
          <a:xfrm>
            <a:off x="3544694" y="2974677"/>
            <a:ext cx="3468127" cy="3505190"/>
          </a:xfrm>
          <a:prstGeom prst="rect">
            <a:avLst/>
          </a:prstGeom>
        </p:spPr>
        <p:txBody>
          <a:bodyPr wrap="square">
            <a:spAutoFit/>
          </a:bodyPr>
          <a:lstStyle/>
          <a:p>
            <a:pPr eaLnBrk="1" hangingPunct="1">
              <a:lnSpc>
                <a:spcPct val="120000"/>
              </a:lnSpc>
              <a:buFontTx/>
              <a:buNone/>
            </a:pPr>
            <a:r>
              <a:rPr lang="en-US" altLang="zh-CN" sz="1800" dirty="0">
                <a:solidFill>
                  <a:srgbClr val="4D4D4D"/>
                </a:solidFill>
                <a:ea typeface="微软雅黑" panose="020B0503020204020204" pitchFamily="34" charset="-122"/>
                <a:cs typeface="+mn-ea"/>
                <a:sym typeface="+mn-lt"/>
              </a:rPr>
              <a:t> </a:t>
            </a:r>
            <a:r>
              <a:rPr lang="zh-CN" altLang="en-US" sz="1400" dirty="0">
                <a:solidFill>
                  <a:srgbClr val="4D4D4D"/>
                </a:solidFill>
                <a:ea typeface="微软雅黑" panose="020B0503020204020204" pitchFamily="34" charset="-122"/>
                <a:cs typeface="+mn-ea"/>
                <a:sym typeface="+mn-lt"/>
              </a:rPr>
              <a:t>这一类型人的共同特点是：思想家而非实干家,抽象思维能力强，求知欲强，肯动脑，善思考，不愿动手。喜欢独立的和富有创造性的工作。知识渊博，有学识才能，不善于领导他人。考虑问题理性，做事喜欢精确，喜欢逻辑分析和推理，不断探讨未知的领域。</a:t>
            </a:r>
          </a:p>
          <a:p>
            <a:pPr eaLnBrk="1" hangingPunct="1">
              <a:lnSpc>
                <a:spcPct val="120000"/>
              </a:lnSpc>
              <a:buFontTx/>
              <a:buNone/>
            </a:pPr>
            <a:r>
              <a:rPr lang="zh-CN" altLang="en-US" sz="1400" dirty="0">
                <a:solidFill>
                  <a:srgbClr val="990099"/>
                </a:solidFill>
                <a:ea typeface="微软雅黑" panose="020B0503020204020204" pitchFamily="34" charset="-122"/>
                <a:cs typeface="+mn-ea"/>
                <a:sym typeface="+mn-lt"/>
              </a:rPr>
              <a:t>适宜职业：</a:t>
            </a:r>
            <a:r>
              <a:rPr lang="zh-CN" altLang="en-US" sz="1400" dirty="0">
                <a:solidFill>
                  <a:srgbClr val="4D4D4D"/>
                </a:solidFill>
                <a:ea typeface="微软雅黑" panose="020B0503020204020204" pitchFamily="34" charset="-122"/>
                <a:cs typeface="+mn-ea"/>
                <a:sym typeface="+mn-lt"/>
              </a:rPr>
              <a:t>智力的、抽象的、分析的、独立的定向任务，要求具备智力或分析才能，并将其用于观察、估测、衡量、形成理论、最终解决问题的工作，并具备相应的能力。如科学研究人员、教师、工程师、电脑编程人员、医生、系统分析员。</a:t>
            </a:r>
            <a:endParaRPr lang="zh-CN" altLang="en-US" sz="1400" dirty="0">
              <a:solidFill>
                <a:srgbClr val="404040"/>
              </a:solidFill>
              <a:latin typeface="微软雅黑" pitchFamily="34" charset="-122"/>
              <a:ea typeface="微软雅黑" pitchFamily="34" charset="-122"/>
            </a:endParaRPr>
          </a:p>
        </p:txBody>
      </p:sp>
      <p:sp>
        <p:nvSpPr>
          <p:cNvPr id="72" name="矩形 71"/>
          <p:cNvSpPr/>
          <p:nvPr/>
        </p:nvSpPr>
        <p:spPr>
          <a:xfrm>
            <a:off x="4632878" y="2403463"/>
            <a:ext cx="4973377" cy="499624"/>
          </a:xfrm>
          <a:prstGeom prst="rect">
            <a:avLst/>
          </a:prstGeom>
        </p:spPr>
        <p:txBody>
          <a:bodyPr wrap="square">
            <a:spAutoFit/>
          </a:bodyPr>
          <a:lstStyle/>
          <a:p>
            <a:pPr>
              <a:lnSpc>
                <a:spcPct val="150000"/>
              </a:lnSpc>
            </a:pPr>
            <a:r>
              <a:rPr lang="zh-CN" altLang="en-US" sz="2000" b="1" dirty="0">
                <a:solidFill>
                  <a:srgbClr val="008780"/>
                </a:solidFill>
                <a:latin typeface="微软雅黑" pitchFamily="34" charset="-122"/>
                <a:ea typeface="微软雅黑" pitchFamily="34" charset="-122"/>
              </a:rPr>
              <a:t>研究型</a:t>
            </a:r>
          </a:p>
        </p:txBody>
      </p:sp>
      <p:grpSp>
        <p:nvGrpSpPr>
          <p:cNvPr id="73" name="组合 72"/>
          <p:cNvGrpSpPr/>
          <p:nvPr/>
        </p:nvGrpSpPr>
        <p:grpSpPr>
          <a:xfrm>
            <a:off x="4281432" y="2373820"/>
            <a:ext cx="638515" cy="512052"/>
            <a:chOff x="6578604" y="2590401"/>
            <a:chExt cx="724563" cy="581057"/>
          </a:xfrm>
        </p:grpSpPr>
        <p:sp>
          <p:nvSpPr>
            <p:cNvPr id="74" name="右箭头 73"/>
            <p:cNvSpPr/>
            <p:nvPr/>
          </p:nvSpPr>
          <p:spPr>
            <a:xfrm>
              <a:off x="6578604" y="2766813"/>
              <a:ext cx="391886" cy="348343"/>
            </a:xfrm>
            <a:prstGeom prst="rightArrow">
              <a:avLst/>
            </a:prstGeom>
            <a:solidFill>
              <a:srgbClr val="0087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6629474" y="2590401"/>
              <a:ext cx="673693" cy="581057"/>
            </a:xfrm>
            <a:prstGeom prst="rect">
              <a:avLst/>
            </a:prstGeom>
          </p:spPr>
          <p:txBody>
            <a:bodyPr wrap="square">
              <a:spAutoFit/>
            </a:bodyPr>
            <a:lstStyle/>
            <a:p>
              <a:pPr>
                <a:lnSpc>
                  <a:spcPct val="150000"/>
                </a:lnSpc>
              </a:pPr>
              <a:r>
                <a:rPr lang="en-US" altLang="zh-CN" sz="2000" dirty="0">
                  <a:solidFill>
                    <a:schemeClr val="bg1">
                      <a:lumMod val="95000"/>
                    </a:schemeClr>
                  </a:solidFill>
                  <a:latin typeface="微软雅黑" pitchFamily="34" charset="-122"/>
                  <a:ea typeface="微软雅黑" pitchFamily="34" charset="-122"/>
                </a:rPr>
                <a:t>+</a:t>
              </a:r>
              <a:endParaRPr lang="zh-CN" altLang="en-US" sz="2400" dirty="0">
                <a:solidFill>
                  <a:schemeClr val="bg1">
                    <a:lumMod val="95000"/>
                  </a:schemeClr>
                </a:solidFill>
                <a:latin typeface="微软雅黑" pitchFamily="34" charset="-122"/>
                <a:ea typeface="微软雅黑" pitchFamily="34" charset="-122"/>
              </a:endParaRPr>
            </a:p>
          </p:txBody>
        </p:sp>
      </p:grpSp>
      <p:sp>
        <p:nvSpPr>
          <p:cNvPr id="79" name="矩形 78"/>
          <p:cNvSpPr/>
          <p:nvPr/>
        </p:nvSpPr>
        <p:spPr>
          <a:xfrm>
            <a:off x="7119566" y="3081220"/>
            <a:ext cx="2912805" cy="3824509"/>
          </a:xfrm>
          <a:prstGeom prst="rect">
            <a:avLst/>
          </a:prstGeom>
        </p:spPr>
        <p:txBody>
          <a:bodyPr wrap="square">
            <a:spAutoFit/>
          </a:bodyPr>
          <a:lstStyle/>
          <a:p>
            <a:r>
              <a:rPr lang="zh-CN" altLang="en-US" sz="1400" dirty="0">
                <a:solidFill>
                  <a:srgbClr val="4D4D4D"/>
                </a:solidFill>
                <a:ea typeface="微软雅黑" panose="020B0503020204020204" pitchFamily="34" charset="-122"/>
                <a:cs typeface="+mn-ea"/>
                <a:sym typeface="+mn-lt"/>
              </a:rPr>
              <a:t>性格特点为有创造力，乐于创造新颖、与众不同的成果，渴望表现自己的个性，实现自身的价值。做事理想化，追求完美，不重实际。具有一定的艺术才能和个性。善于表达、怀旧、心态较为复杂。 </a:t>
            </a:r>
            <a:endParaRPr lang="en-US" altLang="zh-CN" sz="1400" dirty="0">
              <a:solidFill>
                <a:srgbClr val="4D4D4D"/>
              </a:solidFill>
              <a:ea typeface="微软雅黑" panose="020B0503020204020204" pitchFamily="34" charset="-122"/>
              <a:cs typeface="+mn-ea"/>
              <a:sym typeface="+mn-lt"/>
            </a:endParaRPr>
          </a:p>
          <a:p>
            <a:r>
              <a:rPr lang="zh-CN" altLang="en-US" sz="1400" dirty="0">
                <a:solidFill>
                  <a:srgbClr val="990099"/>
                </a:solidFill>
                <a:ea typeface="微软雅黑" panose="020B0503020204020204" pitchFamily="34" charset="-122"/>
                <a:cs typeface="+mn-ea"/>
                <a:sym typeface="+mn-lt"/>
              </a:rPr>
              <a:t>适宜的职业：</a:t>
            </a:r>
            <a:r>
              <a:rPr lang="zh-CN" altLang="en-US" sz="1400" dirty="0">
                <a:solidFill>
                  <a:srgbClr val="4D4D4D"/>
                </a:solidFill>
                <a:ea typeface="微软雅黑" panose="020B0503020204020204" pitchFamily="34" charset="-122"/>
                <a:cs typeface="+mn-ea"/>
                <a:sym typeface="+mn-lt"/>
              </a:rPr>
              <a:t>要求具备艺术修养、创造力、表达能力和直觉，并将其用于语言、行为、声音、颜色和形式的审美、思索和感受，具备相应的能力。不善于事务性工作。如艺术方面（演员、导演、艺术设计师、雕刻家、建筑师、摄影家、广告制作人），音乐方面（歌唱家、作曲家、乐队指挥），文学方面（小说家、诗人、剧作家）。</a:t>
            </a:r>
          </a:p>
          <a:p>
            <a:pPr>
              <a:lnSpc>
                <a:spcPct val="150000"/>
              </a:lnSpc>
            </a:pPr>
            <a:endParaRPr lang="zh-CN" altLang="en-US" sz="1400" dirty="0">
              <a:solidFill>
                <a:srgbClr val="404040"/>
              </a:solidFill>
              <a:latin typeface="微软雅黑" pitchFamily="34" charset="-122"/>
              <a:ea typeface="微软雅黑" pitchFamily="34" charset="-122"/>
            </a:endParaRPr>
          </a:p>
        </p:txBody>
      </p:sp>
      <p:sp>
        <p:nvSpPr>
          <p:cNvPr id="82" name="矩形 81"/>
          <p:cNvSpPr/>
          <p:nvPr/>
        </p:nvSpPr>
        <p:spPr>
          <a:xfrm>
            <a:off x="8242058" y="2450487"/>
            <a:ext cx="4973377" cy="499624"/>
          </a:xfrm>
          <a:prstGeom prst="rect">
            <a:avLst/>
          </a:prstGeom>
        </p:spPr>
        <p:txBody>
          <a:bodyPr wrap="square">
            <a:spAutoFit/>
          </a:bodyPr>
          <a:lstStyle/>
          <a:p>
            <a:pPr>
              <a:lnSpc>
                <a:spcPct val="150000"/>
              </a:lnSpc>
            </a:pPr>
            <a:r>
              <a:rPr lang="zh-CN" altLang="en-US" sz="2000" b="1" dirty="0">
                <a:solidFill>
                  <a:srgbClr val="008780"/>
                </a:solidFill>
                <a:latin typeface="微软雅黑" pitchFamily="34" charset="-122"/>
                <a:ea typeface="微软雅黑" pitchFamily="34" charset="-122"/>
              </a:rPr>
              <a:t>艺术型</a:t>
            </a:r>
          </a:p>
        </p:txBody>
      </p:sp>
      <p:grpSp>
        <p:nvGrpSpPr>
          <p:cNvPr id="83" name="组合 82"/>
          <p:cNvGrpSpPr/>
          <p:nvPr/>
        </p:nvGrpSpPr>
        <p:grpSpPr>
          <a:xfrm>
            <a:off x="7284096" y="2546495"/>
            <a:ext cx="868637" cy="1373148"/>
            <a:chOff x="5984793" y="2766813"/>
            <a:chExt cx="985697" cy="1558195"/>
          </a:xfrm>
        </p:grpSpPr>
        <p:sp>
          <p:nvSpPr>
            <p:cNvPr id="84" name="右箭头 83"/>
            <p:cNvSpPr/>
            <p:nvPr/>
          </p:nvSpPr>
          <p:spPr>
            <a:xfrm>
              <a:off x="6578604" y="2766813"/>
              <a:ext cx="391886" cy="348343"/>
            </a:xfrm>
            <a:prstGeom prst="rightArrow">
              <a:avLst/>
            </a:prstGeom>
            <a:solidFill>
              <a:srgbClr val="0087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5984793" y="3665647"/>
              <a:ext cx="673693" cy="659361"/>
            </a:xfrm>
            <a:prstGeom prst="rect">
              <a:avLst/>
            </a:prstGeom>
          </p:spPr>
          <p:txBody>
            <a:bodyPr wrap="square">
              <a:spAutoFit/>
            </a:bodyPr>
            <a:lstStyle/>
            <a:p>
              <a:pPr>
                <a:lnSpc>
                  <a:spcPct val="150000"/>
                </a:lnSpc>
              </a:pPr>
              <a:endParaRPr lang="zh-CN" altLang="en-US" sz="2400" dirty="0">
                <a:solidFill>
                  <a:schemeClr val="bg1">
                    <a:lumMod val="95000"/>
                  </a:schemeClr>
                </a:solidFill>
                <a:latin typeface="微软雅黑" pitchFamily="34" charset="-122"/>
                <a:ea typeface="微软雅黑" pitchFamily="34" charset="-122"/>
              </a:endParaRPr>
            </a:p>
          </p:txBody>
        </p:sp>
      </p:grpSp>
      <p:grpSp>
        <p:nvGrpSpPr>
          <p:cNvPr id="14" name="组合 13"/>
          <p:cNvGrpSpPr/>
          <p:nvPr/>
        </p:nvGrpSpPr>
        <p:grpSpPr>
          <a:xfrm>
            <a:off x="645908" y="1305324"/>
            <a:ext cx="1066482" cy="1030330"/>
            <a:chOff x="952103" y="2400346"/>
            <a:chExt cx="1066482" cy="1030330"/>
          </a:xfrm>
        </p:grpSpPr>
        <p:sp>
          <p:nvSpPr>
            <p:cNvPr id="47" name="椭圆形标注 46"/>
            <p:cNvSpPr/>
            <p:nvPr/>
          </p:nvSpPr>
          <p:spPr>
            <a:xfrm rot="21096247">
              <a:off x="952103" y="2400346"/>
              <a:ext cx="1066482" cy="1030330"/>
            </a:xfrm>
            <a:prstGeom prst="wedgeEllipseCallout">
              <a:avLst>
                <a:gd name="adj1" fmla="val -11036"/>
                <a:gd name="adj2" fmla="val 65180"/>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349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4000">
                <a:solidFill>
                  <a:schemeClr val="tx1">
                    <a:lumMod val="85000"/>
                    <a:lumOff val="15000"/>
                  </a:schemeClr>
                </a:solidFill>
                <a:latin typeface="Adobe Gothic Std B" panose="020B0800000000000000" pitchFamily="34" charset="-128"/>
                <a:ea typeface="Adobe Gothic Std B" panose="020B0800000000000000" pitchFamily="34" charset="-128"/>
              </a:endParaRPr>
            </a:p>
          </p:txBody>
        </p:sp>
        <p:sp>
          <p:nvSpPr>
            <p:cNvPr id="5" name="椭圆 4"/>
            <p:cNvSpPr/>
            <p:nvPr/>
          </p:nvSpPr>
          <p:spPr>
            <a:xfrm>
              <a:off x="1079075" y="2509242"/>
              <a:ext cx="812538" cy="812538"/>
            </a:xfrm>
            <a:prstGeom prst="ellipse">
              <a:avLst/>
            </a:prstGeom>
            <a:solidFill>
              <a:srgbClr val="00B9B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1223380" y="2653547"/>
              <a:ext cx="523928" cy="523928"/>
            </a:xfrm>
            <a:prstGeom prst="ellipse">
              <a:avLst/>
            </a:prstGeom>
            <a:noFill/>
            <a:ln w="25400">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1480286" y="2790825"/>
              <a:ext cx="0" cy="1301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475524" y="2919413"/>
              <a:ext cx="196114"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4165535" y="1288862"/>
            <a:ext cx="1066482" cy="1030330"/>
            <a:chOff x="952103" y="2400346"/>
            <a:chExt cx="1066482" cy="1030330"/>
          </a:xfrm>
        </p:grpSpPr>
        <p:sp>
          <p:nvSpPr>
            <p:cNvPr id="88" name="椭圆形标注 87"/>
            <p:cNvSpPr/>
            <p:nvPr/>
          </p:nvSpPr>
          <p:spPr>
            <a:xfrm rot="21096247">
              <a:off x="952103" y="2400346"/>
              <a:ext cx="1066482" cy="1030330"/>
            </a:xfrm>
            <a:prstGeom prst="wedgeEllipseCallout">
              <a:avLst>
                <a:gd name="adj1" fmla="val -11036"/>
                <a:gd name="adj2" fmla="val 65180"/>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349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4000">
                <a:solidFill>
                  <a:schemeClr val="tx1">
                    <a:lumMod val="85000"/>
                    <a:lumOff val="15000"/>
                  </a:schemeClr>
                </a:solidFill>
                <a:latin typeface="Adobe Gothic Std B" panose="020B0800000000000000" pitchFamily="34" charset="-128"/>
                <a:ea typeface="Adobe Gothic Std B" panose="020B0800000000000000" pitchFamily="34" charset="-128"/>
              </a:endParaRPr>
            </a:p>
          </p:txBody>
        </p:sp>
        <p:sp>
          <p:nvSpPr>
            <p:cNvPr id="89" name="椭圆 88"/>
            <p:cNvSpPr/>
            <p:nvPr/>
          </p:nvSpPr>
          <p:spPr>
            <a:xfrm>
              <a:off x="1079075" y="2509242"/>
              <a:ext cx="812538" cy="812538"/>
            </a:xfrm>
            <a:prstGeom prst="ellipse">
              <a:avLst/>
            </a:prstGeom>
            <a:solidFill>
              <a:srgbClr val="FFAD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1223380" y="2653547"/>
              <a:ext cx="523928" cy="523928"/>
            </a:xfrm>
            <a:prstGeom prst="ellipse">
              <a:avLst/>
            </a:prstGeom>
            <a:noFill/>
            <a:ln w="25400">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1" name="直接连接符 90"/>
            <p:cNvCxnSpPr/>
            <p:nvPr/>
          </p:nvCxnSpPr>
          <p:spPr>
            <a:xfrm>
              <a:off x="1480286" y="2790825"/>
              <a:ext cx="0" cy="1301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rot="5400000">
              <a:off x="1380709" y="3012281"/>
              <a:ext cx="196114"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3" name="组合 92"/>
          <p:cNvGrpSpPr/>
          <p:nvPr/>
        </p:nvGrpSpPr>
        <p:grpSpPr>
          <a:xfrm>
            <a:off x="7713875" y="1372348"/>
            <a:ext cx="1066482" cy="1030330"/>
            <a:chOff x="952103" y="2400346"/>
            <a:chExt cx="1066482" cy="1030330"/>
          </a:xfrm>
        </p:grpSpPr>
        <p:sp>
          <p:nvSpPr>
            <p:cNvPr id="94" name="椭圆形标注 93"/>
            <p:cNvSpPr/>
            <p:nvPr/>
          </p:nvSpPr>
          <p:spPr>
            <a:xfrm rot="21096247">
              <a:off x="952103" y="2400346"/>
              <a:ext cx="1066482" cy="1030330"/>
            </a:xfrm>
            <a:prstGeom prst="wedgeEllipseCallout">
              <a:avLst>
                <a:gd name="adj1" fmla="val -11036"/>
                <a:gd name="adj2" fmla="val 65180"/>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349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4000">
                <a:solidFill>
                  <a:schemeClr val="tx1">
                    <a:lumMod val="85000"/>
                    <a:lumOff val="15000"/>
                  </a:schemeClr>
                </a:solidFill>
                <a:latin typeface="Adobe Gothic Std B" panose="020B0800000000000000" pitchFamily="34" charset="-128"/>
                <a:ea typeface="Adobe Gothic Std B" panose="020B0800000000000000" pitchFamily="34" charset="-128"/>
              </a:endParaRPr>
            </a:p>
          </p:txBody>
        </p:sp>
        <p:sp>
          <p:nvSpPr>
            <p:cNvPr id="95" name="椭圆 94"/>
            <p:cNvSpPr/>
            <p:nvPr/>
          </p:nvSpPr>
          <p:spPr>
            <a:xfrm>
              <a:off x="1079075" y="2509242"/>
              <a:ext cx="812538" cy="812538"/>
            </a:xfrm>
            <a:prstGeom prst="ellipse">
              <a:avLst/>
            </a:prstGeom>
            <a:solidFill>
              <a:srgbClr val="47ADC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1223380" y="2653547"/>
              <a:ext cx="523928" cy="523928"/>
            </a:xfrm>
            <a:prstGeom prst="ellipse">
              <a:avLst/>
            </a:prstGeom>
            <a:noFill/>
            <a:ln w="25400">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7" name="直接连接符 96"/>
            <p:cNvCxnSpPr/>
            <p:nvPr/>
          </p:nvCxnSpPr>
          <p:spPr>
            <a:xfrm>
              <a:off x="1480286" y="2790825"/>
              <a:ext cx="0" cy="1301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1292904" y="2910749"/>
              <a:ext cx="196114"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2" name="组合 51">
            <a:extLst>
              <a:ext uri="{FF2B5EF4-FFF2-40B4-BE49-F238E27FC236}">
                <a16:creationId xmlns:a16="http://schemas.microsoft.com/office/drawing/2014/main" id="{4AD7C958-C268-4615-8F0A-59E3286B4A6F}"/>
              </a:ext>
            </a:extLst>
          </p:cNvPr>
          <p:cNvGrpSpPr/>
          <p:nvPr/>
        </p:nvGrpSpPr>
        <p:grpSpPr>
          <a:xfrm>
            <a:off x="10793488" y="1367586"/>
            <a:ext cx="1066482" cy="1030330"/>
            <a:chOff x="952103" y="2400346"/>
            <a:chExt cx="1066482" cy="1030330"/>
          </a:xfrm>
        </p:grpSpPr>
        <p:sp>
          <p:nvSpPr>
            <p:cNvPr id="66" name="椭圆形标注 46">
              <a:extLst>
                <a:ext uri="{FF2B5EF4-FFF2-40B4-BE49-F238E27FC236}">
                  <a16:creationId xmlns:a16="http://schemas.microsoft.com/office/drawing/2014/main" id="{AB04989E-C34C-4937-8C57-8F28CAFE5961}"/>
                </a:ext>
              </a:extLst>
            </p:cNvPr>
            <p:cNvSpPr/>
            <p:nvPr/>
          </p:nvSpPr>
          <p:spPr>
            <a:xfrm rot="21096247">
              <a:off x="952103" y="2400346"/>
              <a:ext cx="1066482" cy="1030330"/>
            </a:xfrm>
            <a:prstGeom prst="wedgeEllipseCallout">
              <a:avLst>
                <a:gd name="adj1" fmla="val -11036"/>
                <a:gd name="adj2" fmla="val 65180"/>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349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4000">
                <a:solidFill>
                  <a:schemeClr val="tx1">
                    <a:lumMod val="85000"/>
                    <a:lumOff val="15000"/>
                  </a:schemeClr>
                </a:solidFill>
                <a:latin typeface="Adobe Gothic Std B" panose="020B0800000000000000" pitchFamily="34" charset="-128"/>
                <a:ea typeface="Adobe Gothic Std B" panose="020B0800000000000000" pitchFamily="34" charset="-128"/>
              </a:endParaRPr>
            </a:p>
          </p:txBody>
        </p:sp>
        <p:sp>
          <p:nvSpPr>
            <p:cNvPr id="67" name="椭圆 66">
              <a:extLst>
                <a:ext uri="{FF2B5EF4-FFF2-40B4-BE49-F238E27FC236}">
                  <a16:creationId xmlns:a16="http://schemas.microsoft.com/office/drawing/2014/main" id="{BC4623EC-EBDB-4046-BC7B-51E8F186E87E}"/>
                </a:ext>
              </a:extLst>
            </p:cNvPr>
            <p:cNvSpPr/>
            <p:nvPr/>
          </p:nvSpPr>
          <p:spPr>
            <a:xfrm>
              <a:off x="1079075" y="2509242"/>
              <a:ext cx="812538" cy="812538"/>
            </a:xfrm>
            <a:prstGeom prst="ellipse">
              <a:avLst/>
            </a:prstGeom>
            <a:solidFill>
              <a:srgbClr val="00B9B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a:extLst>
                <a:ext uri="{FF2B5EF4-FFF2-40B4-BE49-F238E27FC236}">
                  <a16:creationId xmlns:a16="http://schemas.microsoft.com/office/drawing/2014/main" id="{3DB0D886-75BC-4A3C-AB86-26DCF4568FEF}"/>
                </a:ext>
              </a:extLst>
            </p:cNvPr>
            <p:cNvSpPr/>
            <p:nvPr/>
          </p:nvSpPr>
          <p:spPr>
            <a:xfrm>
              <a:off x="1223380" y="2653547"/>
              <a:ext cx="523928" cy="523928"/>
            </a:xfrm>
            <a:prstGeom prst="ellipse">
              <a:avLst/>
            </a:prstGeom>
            <a:noFill/>
            <a:ln w="25400">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a:extLst>
                <a:ext uri="{FF2B5EF4-FFF2-40B4-BE49-F238E27FC236}">
                  <a16:creationId xmlns:a16="http://schemas.microsoft.com/office/drawing/2014/main" id="{73E99F66-FA9F-4360-8F18-F5599B0E2E01}"/>
                </a:ext>
              </a:extLst>
            </p:cNvPr>
            <p:cNvCxnSpPr/>
            <p:nvPr/>
          </p:nvCxnSpPr>
          <p:spPr>
            <a:xfrm>
              <a:off x="1480286" y="2790825"/>
              <a:ext cx="0" cy="1301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直接连接符 76">
              <a:extLst>
                <a:ext uri="{FF2B5EF4-FFF2-40B4-BE49-F238E27FC236}">
                  <a16:creationId xmlns:a16="http://schemas.microsoft.com/office/drawing/2014/main" id="{F89BB461-80A8-4BD4-9E4F-A1405C525C1F}"/>
                </a:ext>
              </a:extLst>
            </p:cNvPr>
            <p:cNvCxnSpPr/>
            <p:nvPr/>
          </p:nvCxnSpPr>
          <p:spPr>
            <a:xfrm>
              <a:off x="1475524" y="2919413"/>
              <a:ext cx="196114"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8" name="组合 77">
            <a:extLst>
              <a:ext uri="{FF2B5EF4-FFF2-40B4-BE49-F238E27FC236}">
                <a16:creationId xmlns:a16="http://schemas.microsoft.com/office/drawing/2014/main" id="{7FF4A9EE-8BDF-41D8-83F8-8EFCC0421682}"/>
              </a:ext>
            </a:extLst>
          </p:cNvPr>
          <p:cNvGrpSpPr/>
          <p:nvPr/>
        </p:nvGrpSpPr>
        <p:grpSpPr>
          <a:xfrm>
            <a:off x="10688214" y="2395464"/>
            <a:ext cx="628698" cy="512052"/>
            <a:chOff x="6578604" y="2588478"/>
            <a:chExt cx="713423" cy="581057"/>
          </a:xfrm>
        </p:grpSpPr>
        <p:sp>
          <p:nvSpPr>
            <p:cNvPr id="81" name="右箭头 73">
              <a:extLst>
                <a:ext uri="{FF2B5EF4-FFF2-40B4-BE49-F238E27FC236}">
                  <a16:creationId xmlns:a16="http://schemas.microsoft.com/office/drawing/2014/main" id="{E63399D3-244A-40A5-896A-A522FB75668C}"/>
                </a:ext>
              </a:extLst>
            </p:cNvPr>
            <p:cNvSpPr/>
            <p:nvPr/>
          </p:nvSpPr>
          <p:spPr>
            <a:xfrm>
              <a:off x="6578604" y="2766813"/>
              <a:ext cx="391886" cy="348343"/>
            </a:xfrm>
            <a:prstGeom prst="rightArrow">
              <a:avLst/>
            </a:prstGeom>
            <a:solidFill>
              <a:srgbClr val="0087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98">
              <a:extLst>
                <a:ext uri="{FF2B5EF4-FFF2-40B4-BE49-F238E27FC236}">
                  <a16:creationId xmlns:a16="http://schemas.microsoft.com/office/drawing/2014/main" id="{731A7870-75FE-4BAF-84A1-4ACDC8529B15}"/>
                </a:ext>
              </a:extLst>
            </p:cNvPr>
            <p:cNvSpPr/>
            <p:nvPr/>
          </p:nvSpPr>
          <p:spPr>
            <a:xfrm>
              <a:off x="6618334" y="2588478"/>
              <a:ext cx="673693" cy="581057"/>
            </a:xfrm>
            <a:prstGeom prst="rect">
              <a:avLst/>
            </a:prstGeom>
          </p:spPr>
          <p:txBody>
            <a:bodyPr wrap="square">
              <a:spAutoFit/>
            </a:bodyPr>
            <a:lstStyle/>
            <a:p>
              <a:pPr>
                <a:lnSpc>
                  <a:spcPct val="150000"/>
                </a:lnSpc>
              </a:pPr>
              <a:r>
                <a:rPr lang="en-US" altLang="zh-CN" sz="2000" dirty="0">
                  <a:solidFill>
                    <a:schemeClr val="bg1">
                      <a:lumMod val="95000"/>
                    </a:schemeClr>
                  </a:solidFill>
                  <a:latin typeface="微软雅黑" pitchFamily="34" charset="-122"/>
                  <a:ea typeface="微软雅黑" pitchFamily="34" charset="-122"/>
                </a:rPr>
                <a:t>+</a:t>
              </a:r>
              <a:endParaRPr lang="zh-CN" altLang="en-US" sz="2400" dirty="0">
                <a:solidFill>
                  <a:schemeClr val="bg1">
                    <a:lumMod val="95000"/>
                  </a:schemeClr>
                </a:solidFill>
                <a:latin typeface="微软雅黑" pitchFamily="34" charset="-122"/>
                <a:ea typeface="微软雅黑" pitchFamily="34" charset="-122"/>
              </a:endParaRPr>
            </a:p>
          </p:txBody>
        </p:sp>
      </p:grpSp>
      <p:sp>
        <p:nvSpPr>
          <p:cNvPr id="100" name="矩形 99">
            <a:extLst>
              <a:ext uri="{FF2B5EF4-FFF2-40B4-BE49-F238E27FC236}">
                <a16:creationId xmlns:a16="http://schemas.microsoft.com/office/drawing/2014/main" id="{72D643EC-3786-476D-98AE-D1325E3C2FA2}"/>
              </a:ext>
            </a:extLst>
          </p:cNvPr>
          <p:cNvSpPr/>
          <p:nvPr/>
        </p:nvSpPr>
        <p:spPr>
          <a:xfrm>
            <a:off x="11115913" y="2412527"/>
            <a:ext cx="999999" cy="499624"/>
          </a:xfrm>
          <a:prstGeom prst="rect">
            <a:avLst/>
          </a:prstGeom>
        </p:spPr>
        <p:txBody>
          <a:bodyPr wrap="square">
            <a:spAutoFit/>
          </a:bodyPr>
          <a:lstStyle/>
          <a:p>
            <a:pPr>
              <a:lnSpc>
                <a:spcPct val="150000"/>
              </a:lnSpc>
            </a:pPr>
            <a:r>
              <a:rPr lang="zh-CN" altLang="en-US" sz="2000" b="1" dirty="0">
                <a:solidFill>
                  <a:srgbClr val="008780"/>
                </a:solidFill>
                <a:latin typeface="微软雅黑" pitchFamily="34" charset="-122"/>
                <a:ea typeface="微软雅黑" pitchFamily="34" charset="-122"/>
              </a:rPr>
              <a:t>社会型</a:t>
            </a:r>
          </a:p>
        </p:txBody>
      </p:sp>
      <p:sp>
        <p:nvSpPr>
          <p:cNvPr id="2" name="文本框 1">
            <a:extLst>
              <a:ext uri="{FF2B5EF4-FFF2-40B4-BE49-F238E27FC236}">
                <a16:creationId xmlns:a16="http://schemas.microsoft.com/office/drawing/2014/main" id="{913439B3-C1AC-4DB3-A570-3FE9C074D5D1}"/>
              </a:ext>
            </a:extLst>
          </p:cNvPr>
          <p:cNvSpPr txBox="1"/>
          <p:nvPr/>
        </p:nvSpPr>
        <p:spPr>
          <a:xfrm>
            <a:off x="10139116" y="3076268"/>
            <a:ext cx="2052883" cy="4031873"/>
          </a:xfrm>
          <a:prstGeom prst="rect">
            <a:avLst/>
          </a:prstGeom>
          <a:noFill/>
        </p:spPr>
        <p:txBody>
          <a:bodyPr wrap="square" rtlCol="0">
            <a:spAutoFit/>
          </a:bodyPr>
          <a:lstStyle/>
          <a:p>
            <a:r>
              <a:rPr lang="zh-CN" altLang="en-US" sz="1400" dirty="0">
                <a:ea typeface="微软雅黑" panose="020B0503020204020204" pitchFamily="34" charset="-122"/>
                <a:cs typeface="+mn-ea"/>
                <a:sym typeface="+mn-lt"/>
              </a:rPr>
              <a:t>性格特征是喜欢与人交往、不断结交新的朋友、善言谈、愿意教导别人。关心社会问题、渴望发挥自己的社会作用。寻求广泛的人际关系，比较看重社会义务和社会道德 。适宜职业：要求与人打交道的工作，能够不断结交新的朋友，从事提供信息、启迪、帮助、培训、开发或治疗等事务，并具备相应能力。如</a:t>
            </a:r>
            <a:r>
              <a:rPr lang="en-US" altLang="zh-CN" sz="1400" dirty="0">
                <a:ea typeface="微软雅黑" panose="020B0503020204020204" pitchFamily="34" charset="-122"/>
                <a:cs typeface="+mn-ea"/>
                <a:sym typeface="+mn-lt"/>
              </a:rPr>
              <a:t>: </a:t>
            </a:r>
            <a:r>
              <a:rPr lang="zh-CN" altLang="en-US" sz="1400" dirty="0">
                <a:ea typeface="微软雅黑" panose="020B0503020204020204" pitchFamily="34" charset="-122"/>
                <a:cs typeface="+mn-ea"/>
                <a:sym typeface="+mn-lt"/>
              </a:rPr>
              <a:t>教育工作者（教师、教育行政人员），社会工作者（咨询人员、公关人员）。</a:t>
            </a:r>
          </a:p>
          <a:p>
            <a:endParaRPr lang="zh-CN" altLang="en-US" dirty="0"/>
          </a:p>
        </p:txBody>
      </p:sp>
      <p:sp>
        <p:nvSpPr>
          <p:cNvPr id="101" name="矩形 100">
            <a:extLst>
              <a:ext uri="{FF2B5EF4-FFF2-40B4-BE49-F238E27FC236}">
                <a16:creationId xmlns:a16="http://schemas.microsoft.com/office/drawing/2014/main" id="{E76B7D69-E8E4-4ADF-A813-5A3B71D28844}"/>
              </a:ext>
            </a:extLst>
          </p:cNvPr>
          <p:cNvSpPr/>
          <p:nvPr/>
        </p:nvSpPr>
        <p:spPr>
          <a:xfrm>
            <a:off x="7821314" y="2403463"/>
            <a:ext cx="593686" cy="512052"/>
          </a:xfrm>
          <a:prstGeom prst="rect">
            <a:avLst/>
          </a:prstGeom>
        </p:spPr>
        <p:txBody>
          <a:bodyPr wrap="square">
            <a:spAutoFit/>
          </a:bodyPr>
          <a:lstStyle/>
          <a:p>
            <a:pPr>
              <a:lnSpc>
                <a:spcPct val="150000"/>
              </a:lnSpc>
            </a:pPr>
            <a:r>
              <a:rPr lang="en-US" altLang="zh-CN" sz="2000" dirty="0">
                <a:solidFill>
                  <a:schemeClr val="bg1">
                    <a:lumMod val="95000"/>
                  </a:schemeClr>
                </a:solidFill>
                <a:latin typeface="微软雅黑" pitchFamily="34" charset="-122"/>
                <a:ea typeface="微软雅黑" pitchFamily="34" charset="-122"/>
              </a:rPr>
              <a:t>+</a:t>
            </a:r>
            <a:endParaRPr lang="zh-CN" altLang="en-US" sz="2400" dirty="0">
              <a:solidFill>
                <a:schemeClr val="bg1">
                  <a:lumMod val="9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762152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54" name="组合 53"/>
          <p:cNvGrpSpPr/>
          <p:nvPr/>
        </p:nvGrpSpPr>
        <p:grpSpPr>
          <a:xfrm>
            <a:off x="-19064" y="253534"/>
            <a:ext cx="12211083" cy="6553690"/>
            <a:chOff x="-19064" y="253534"/>
            <a:chExt cx="12211083" cy="6553690"/>
          </a:xfrm>
        </p:grpSpPr>
        <p:sp>
          <p:nvSpPr>
            <p:cNvPr id="56" name="Rectangle 11"/>
            <p:cNvSpPr>
              <a:spLocks noChangeArrowheads="1"/>
            </p:cNvSpPr>
            <p:nvPr/>
          </p:nvSpPr>
          <p:spPr bwMode="gray">
            <a:xfrm flipH="1">
              <a:off x="205524" y="255990"/>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endParaRPr lang="en-US" altLang="zh-CN" sz="1900" dirty="0">
                <a:solidFill>
                  <a:srgbClr val="FFFFFF"/>
                </a:solidFill>
                <a:latin typeface="Foundry Gridnik Medium"/>
                <a:ea typeface="宋体" pitchFamily="2" charset="-122"/>
              </a:endParaRPr>
            </a:p>
          </p:txBody>
        </p:sp>
        <p:sp>
          <p:nvSpPr>
            <p:cNvPr id="57" name="Rectangle 7"/>
            <p:cNvSpPr>
              <a:spLocks noChangeArrowheads="1"/>
            </p:cNvSpPr>
            <p:nvPr/>
          </p:nvSpPr>
          <p:spPr bwMode="invGray">
            <a:xfrm flipH="1">
              <a:off x="97525" y="6501805"/>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58" name="Freeform 8"/>
            <p:cNvSpPr>
              <a:spLocks/>
            </p:cNvSpPr>
            <p:nvPr/>
          </p:nvSpPr>
          <p:spPr bwMode="invGray">
            <a:xfrm flipH="1">
              <a:off x="-19064" y="6501805"/>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9" name="Rectangle 13"/>
            <p:cNvSpPr/>
            <p:nvPr/>
          </p:nvSpPr>
          <p:spPr bwMode="invGray">
            <a:xfrm>
              <a:off x="107449" y="6445134"/>
              <a:ext cx="417695" cy="292364"/>
            </a:xfrm>
            <a:prstGeom prst="rect">
              <a:avLst/>
            </a:prstGeom>
          </p:spPr>
          <p:txBody>
            <a:bodyPr wrap="none" lIns="121896" tIns="60948" rIns="121896" bIns="60948">
              <a:spAutoFit/>
            </a:bodyPr>
            <a:lstStyle/>
            <a:p>
              <a:pPr algn="ctr"/>
              <a:fld id="{259F4B34-A25D-4DEF-97BC-C4D92417BF9B}" type="slidenum">
                <a:rPr lang="en-US" sz="1100" smtClean="0">
                  <a:solidFill>
                    <a:schemeClr val="bg1"/>
                  </a:solidFill>
                  <a:latin typeface="Arial" pitchFamily="34" charset="0"/>
                  <a:cs typeface="Arial" pitchFamily="34" charset="0"/>
                </a:rPr>
                <a:pPr algn="ctr"/>
                <a:t>16</a:t>
              </a:fld>
              <a:endParaRPr lang="en-US" sz="1100" dirty="0">
                <a:solidFill>
                  <a:schemeClr val="bg1"/>
                </a:solidFill>
                <a:latin typeface="Arial" pitchFamily="34" charset="0"/>
                <a:cs typeface="Arial" pitchFamily="34" charset="0"/>
              </a:endParaRPr>
            </a:p>
          </p:txBody>
        </p:sp>
        <p:sp>
          <p:nvSpPr>
            <p:cNvPr id="60" name="TextBox 10"/>
            <p:cNvSpPr txBox="1"/>
            <p:nvPr/>
          </p:nvSpPr>
          <p:spPr bwMode="black">
            <a:xfrm>
              <a:off x="512995" y="6450854"/>
              <a:ext cx="951494"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dirty="0"/>
                <a:t>霍兰德理论</a:t>
              </a:r>
              <a:endParaRPr lang="en-US" altLang="zh-CN" sz="800" dirty="0"/>
            </a:p>
          </p:txBody>
        </p:sp>
        <p:sp>
          <p:nvSpPr>
            <p:cNvPr id="61" name="Freeform 12"/>
            <p:cNvSpPr>
              <a:spLocks/>
            </p:cNvSpPr>
            <p:nvPr/>
          </p:nvSpPr>
          <p:spPr bwMode="gray">
            <a:xfrm>
              <a:off x="19" y="253534"/>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grpSp>
      <p:sp>
        <p:nvSpPr>
          <p:cNvPr id="69" name="矩形 68"/>
          <p:cNvSpPr/>
          <p:nvPr/>
        </p:nvSpPr>
        <p:spPr>
          <a:xfrm>
            <a:off x="1087507" y="3069259"/>
            <a:ext cx="3460899" cy="3609065"/>
          </a:xfrm>
          <a:prstGeom prst="rect">
            <a:avLst/>
          </a:prstGeom>
        </p:spPr>
        <p:txBody>
          <a:bodyPr wrap="square">
            <a:spAutoFit/>
          </a:bodyPr>
          <a:lstStyle/>
          <a:p>
            <a:pPr>
              <a:lnSpc>
                <a:spcPct val="150000"/>
              </a:lnSpc>
            </a:pPr>
            <a:r>
              <a:rPr lang="zh-CN" altLang="en-US" sz="1400" dirty="0">
                <a:ea typeface="微软雅黑" panose="020B0503020204020204" pitchFamily="34" charset="-122"/>
                <a:cs typeface="+mn-ea"/>
                <a:sym typeface="+mn-lt"/>
              </a:rPr>
              <a:t>这一类人性格的共同点是追求权力、权威和物质财富，具有领导才能。喜欢竞争、敢冒风险、有野心、抱负。为人务实，习惯以利益得失，权利、地位、金钱等来衡量做事的价值，做事有较强的目的性。适宜的职业是那些要求具备经营、管理、劝服、监督和领导才能，以实现机构、政治、社会及经济目标的工作。如项目经理、销售人员，营销管理人员、政府官员、企业领导、法官、律师。</a:t>
            </a:r>
          </a:p>
          <a:p>
            <a:pPr>
              <a:lnSpc>
                <a:spcPct val="150000"/>
              </a:lnSpc>
            </a:pPr>
            <a:endParaRPr lang="zh-CN" altLang="en-US" sz="1400" dirty="0">
              <a:solidFill>
                <a:srgbClr val="404040"/>
              </a:solidFill>
              <a:latin typeface="微软雅黑" pitchFamily="34" charset="-122"/>
              <a:ea typeface="微软雅黑" pitchFamily="34" charset="-122"/>
            </a:endParaRPr>
          </a:p>
        </p:txBody>
      </p:sp>
      <p:sp>
        <p:nvSpPr>
          <p:cNvPr id="72" name="矩形 71"/>
          <p:cNvSpPr/>
          <p:nvPr/>
        </p:nvSpPr>
        <p:spPr>
          <a:xfrm>
            <a:off x="2868677" y="2665295"/>
            <a:ext cx="4973377" cy="499624"/>
          </a:xfrm>
          <a:prstGeom prst="rect">
            <a:avLst/>
          </a:prstGeom>
        </p:spPr>
        <p:txBody>
          <a:bodyPr wrap="square">
            <a:spAutoFit/>
          </a:bodyPr>
          <a:lstStyle/>
          <a:p>
            <a:pPr>
              <a:lnSpc>
                <a:spcPct val="150000"/>
              </a:lnSpc>
            </a:pPr>
            <a:r>
              <a:rPr lang="zh-CN" altLang="en-US" sz="2000" b="1" dirty="0">
                <a:solidFill>
                  <a:srgbClr val="008780"/>
                </a:solidFill>
                <a:latin typeface="微软雅黑" pitchFamily="34" charset="-122"/>
                <a:ea typeface="微软雅黑" pitchFamily="34" charset="-122"/>
              </a:rPr>
              <a:t>企业型</a:t>
            </a:r>
          </a:p>
        </p:txBody>
      </p:sp>
      <p:grpSp>
        <p:nvGrpSpPr>
          <p:cNvPr id="73" name="组合 72"/>
          <p:cNvGrpSpPr/>
          <p:nvPr/>
        </p:nvGrpSpPr>
        <p:grpSpPr>
          <a:xfrm>
            <a:off x="2478502" y="2668362"/>
            <a:ext cx="638515" cy="512052"/>
            <a:chOff x="6578604" y="2590401"/>
            <a:chExt cx="724563" cy="581057"/>
          </a:xfrm>
        </p:grpSpPr>
        <p:sp>
          <p:nvSpPr>
            <p:cNvPr id="74" name="右箭头 73"/>
            <p:cNvSpPr/>
            <p:nvPr/>
          </p:nvSpPr>
          <p:spPr>
            <a:xfrm>
              <a:off x="6578604" y="2766813"/>
              <a:ext cx="391886" cy="348343"/>
            </a:xfrm>
            <a:prstGeom prst="rightArrow">
              <a:avLst/>
            </a:prstGeom>
            <a:solidFill>
              <a:srgbClr val="0087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6629474" y="2590401"/>
              <a:ext cx="673693" cy="581057"/>
            </a:xfrm>
            <a:prstGeom prst="rect">
              <a:avLst/>
            </a:prstGeom>
          </p:spPr>
          <p:txBody>
            <a:bodyPr wrap="square">
              <a:spAutoFit/>
            </a:bodyPr>
            <a:lstStyle/>
            <a:p>
              <a:pPr>
                <a:lnSpc>
                  <a:spcPct val="150000"/>
                </a:lnSpc>
              </a:pPr>
              <a:r>
                <a:rPr lang="en-US" altLang="zh-CN" sz="2000" dirty="0">
                  <a:solidFill>
                    <a:schemeClr val="bg1">
                      <a:lumMod val="95000"/>
                    </a:schemeClr>
                  </a:solidFill>
                  <a:latin typeface="微软雅黑" pitchFamily="34" charset="-122"/>
                  <a:ea typeface="微软雅黑" pitchFamily="34" charset="-122"/>
                </a:rPr>
                <a:t>+</a:t>
              </a:r>
              <a:endParaRPr lang="zh-CN" altLang="en-US" sz="2400" dirty="0">
                <a:solidFill>
                  <a:schemeClr val="bg1">
                    <a:lumMod val="95000"/>
                  </a:schemeClr>
                </a:solidFill>
                <a:latin typeface="微软雅黑" pitchFamily="34" charset="-122"/>
                <a:ea typeface="微软雅黑" pitchFamily="34" charset="-122"/>
              </a:endParaRPr>
            </a:p>
          </p:txBody>
        </p:sp>
      </p:grpSp>
      <p:sp>
        <p:nvSpPr>
          <p:cNvPr id="79" name="矩形 78"/>
          <p:cNvSpPr/>
          <p:nvPr/>
        </p:nvSpPr>
        <p:spPr>
          <a:xfrm>
            <a:off x="6902406" y="3175681"/>
            <a:ext cx="3884139" cy="2747291"/>
          </a:xfrm>
          <a:prstGeom prst="rect">
            <a:avLst/>
          </a:prstGeom>
        </p:spPr>
        <p:txBody>
          <a:bodyPr wrap="square">
            <a:spAutoFit/>
          </a:bodyPr>
          <a:lstStyle/>
          <a:p>
            <a:r>
              <a:rPr lang="zh-CN" altLang="en-US" sz="1400" dirty="0">
                <a:ea typeface="微软雅黑" panose="020B0503020204020204" pitchFamily="34" charset="-122"/>
                <a:cs typeface="+mn-ea"/>
                <a:sym typeface="+mn-lt"/>
              </a:rPr>
              <a:t>这一类人性格的共同特点包括尊重权威和规章制度，喜欢按计划办事， 细心、有条理，习惯接受他人的指挥和领导，自己不谋求领导职务。喜欢关注实际和细节情况，通常较为谨慎和保守，缺乏创造性，不喜欢冒险和竞争，富有自我牺牲精神；</a:t>
            </a:r>
            <a:endParaRPr lang="en-US" altLang="zh-CN" sz="1400" dirty="0">
              <a:ea typeface="微软雅黑" panose="020B0503020204020204" pitchFamily="34" charset="-122"/>
              <a:cs typeface="+mn-ea"/>
              <a:sym typeface="+mn-lt"/>
            </a:endParaRPr>
          </a:p>
          <a:p>
            <a:r>
              <a:rPr lang="zh-CN" altLang="en-US" sz="1400" dirty="0">
                <a:ea typeface="微软雅黑" panose="020B0503020204020204" pitchFamily="34" charset="-122"/>
                <a:cs typeface="+mn-ea"/>
                <a:sym typeface="+mn-lt"/>
              </a:rPr>
              <a:t>适宜的职业是那些喜欢要求注意细节、精确度、有系统有条理，具有记录、归档、据特定要求或程序组织数据和文字信息的职业。如：秘书、办公室人员、记事员、会计、行政助理、图书馆管理员、出纳员、打字员、投资分析员。</a:t>
            </a:r>
          </a:p>
          <a:p>
            <a:pPr>
              <a:lnSpc>
                <a:spcPct val="150000"/>
              </a:lnSpc>
            </a:pPr>
            <a:endParaRPr lang="zh-CN" altLang="en-US" sz="1400" dirty="0">
              <a:solidFill>
                <a:srgbClr val="404040"/>
              </a:solidFill>
              <a:latin typeface="微软雅黑" pitchFamily="34" charset="-122"/>
              <a:ea typeface="微软雅黑" pitchFamily="34" charset="-122"/>
            </a:endParaRPr>
          </a:p>
        </p:txBody>
      </p:sp>
      <p:sp>
        <p:nvSpPr>
          <p:cNvPr id="82" name="矩形 81"/>
          <p:cNvSpPr/>
          <p:nvPr/>
        </p:nvSpPr>
        <p:spPr>
          <a:xfrm>
            <a:off x="8844476" y="2659618"/>
            <a:ext cx="4973377" cy="499624"/>
          </a:xfrm>
          <a:prstGeom prst="rect">
            <a:avLst/>
          </a:prstGeom>
        </p:spPr>
        <p:txBody>
          <a:bodyPr wrap="square">
            <a:spAutoFit/>
          </a:bodyPr>
          <a:lstStyle/>
          <a:p>
            <a:pPr>
              <a:lnSpc>
                <a:spcPct val="150000"/>
              </a:lnSpc>
            </a:pPr>
            <a:r>
              <a:rPr lang="zh-CN" altLang="en-US" sz="2000" b="1" dirty="0">
                <a:solidFill>
                  <a:srgbClr val="008780"/>
                </a:solidFill>
                <a:latin typeface="微软雅黑" pitchFamily="34" charset="-122"/>
                <a:ea typeface="微软雅黑" pitchFamily="34" charset="-122"/>
              </a:rPr>
              <a:t>常规型</a:t>
            </a:r>
          </a:p>
        </p:txBody>
      </p:sp>
      <p:grpSp>
        <p:nvGrpSpPr>
          <p:cNvPr id="83" name="组合 82"/>
          <p:cNvGrpSpPr/>
          <p:nvPr/>
        </p:nvGrpSpPr>
        <p:grpSpPr>
          <a:xfrm>
            <a:off x="8394694" y="2663629"/>
            <a:ext cx="638515" cy="512052"/>
            <a:chOff x="6578604" y="2590401"/>
            <a:chExt cx="724563" cy="581057"/>
          </a:xfrm>
        </p:grpSpPr>
        <p:sp>
          <p:nvSpPr>
            <p:cNvPr id="84" name="右箭头 83"/>
            <p:cNvSpPr/>
            <p:nvPr/>
          </p:nvSpPr>
          <p:spPr>
            <a:xfrm>
              <a:off x="6578604" y="2766813"/>
              <a:ext cx="391886" cy="348343"/>
            </a:xfrm>
            <a:prstGeom prst="rightArrow">
              <a:avLst/>
            </a:prstGeom>
            <a:solidFill>
              <a:srgbClr val="0087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6629474" y="2590401"/>
              <a:ext cx="673693" cy="581057"/>
            </a:xfrm>
            <a:prstGeom prst="rect">
              <a:avLst/>
            </a:prstGeom>
          </p:spPr>
          <p:txBody>
            <a:bodyPr wrap="square">
              <a:spAutoFit/>
            </a:bodyPr>
            <a:lstStyle/>
            <a:p>
              <a:pPr>
                <a:lnSpc>
                  <a:spcPct val="150000"/>
                </a:lnSpc>
              </a:pPr>
              <a:r>
                <a:rPr lang="en-US" altLang="zh-CN" sz="2000" dirty="0">
                  <a:solidFill>
                    <a:schemeClr val="bg1">
                      <a:lumMod val="95000"/>
                    </a:schemeClr>
                  </a:solidFill>
                  <a:latin typeface="微软雅黑" pitchFamily="34" charset="-122"/>
                  <a:ea typeface="微软雅黑" pitchFamily="34" charset="-122"/>
                </a:rPr>
                <a:t>+</a:t>
              </a:r>
              <a:endParaRPr lang="zh-CN" altLang="en-US" sz="2400" dirty="0">
                <a:solidFill>
                  <a:schemeClr val="bg1">
                    <a:lumMod val="95000"/>
                  </a:schemeClr>
                </a:solidFill>
                <a:latin typeface="微软雅黑" pitchFamily="34" charset="-122"/>
                <a:ea typeface="微软雅黑" pitchFamily="34" charset="-122"/>
              </a:endParaRPr>
            </a:p>
          </p:txBody>
        </p:sp>
      </p:grpSp>
      <p:grpSp>
        <p:nvGrpSpPr>
          <p:cNvPr id="87" name="组合 86"/>
          <p:cNvGrpSpPr/>
          <p:nvPr/>
        </p:nvGrpSpPr>
        <p:grpSpPr>
          <a:xfrm>
            <a:off x="2319595" y="1537987"/>
            <a:ext cx="1066482" cy="1030330"/>
            <a:chOff x="952103" y="2400346"/>
            <a:chExt cx="1066482" cy="1030330"/>
          </a:xfrm>
        </p:grpSpPr>
        <p:sp>
          <p:nvSpPr>
            <p:cNvPr id="88" name="椭圆形标注 87"/>
            <p:cNvSpPr/>
            <p:nvPr/>
          </p:nvSpPr>
          <p:spPr>
            <a:xfrm rot="21096247">
              <a:off x="952103" y="2400346"/>
              <a:ext cx="1066482" cy="1030330"/>
            </a:xfrm>
            <a:prstGeom prst="wedgeEllipseCallout">
              <a:avLst>
                <a:gd name="adj1" fmla="val -11036"/>
                <a:gd name="adj2" fmla="val 65180"/>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349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4000">
                <a:solidFill>
                  <a:schemeClr val="tx1">
                    <a:lumMod val="85000"/>
                    <a:lumOff val="15000"/>
                  </a:schemeClr>
                </a:solidFill>
                <a:latin typeface="Adobe Gothic Std B" panose="020B0800000000000000" pitchFamily="34" charset="-128"/>
                <a:ea typeface="Adobe Gothic Std B" panose="020B0800000000000000" pitchFamily="34" charset="-128"/>
              </a:endParaRPr>
            </a:p>
          </p:txBody>
        </p:sp>
        <p:sp>
          <p:nvSpPr>
            <p:cNvPr id="89" name="椭圆 88"/>
            <p:cNvSpPr/>
            <p:nvPr/>
          </p:nvSpPr>
          <p:spPr>
            <a:xfrm>
              <a:off x="1079075" y="2509242"/>
              <a:ext cx="812538" cy="812538"/>
            </a:xfrm>
            <a:prstGeom prst="ellipse">
              <a:avLst/>
            </a:prstGeom>
            <a:solidFill>
              <a:srgbClr val="FFAD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1223380" y="2653547"/>
              <a:ext cx="523928" cy="523928"/>
            </a:xfrm>
            <a:prstGeom prst="ellipse">
              <a:avLst/>
            </a:prstGeom>
            <a:noFill/>
            <a:ln w="25400">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1" name="直接连接符 90"/>
            <p:cNvCxnSpPr/>
            <p:nvPr/>
          </p:nvCxnSpPr>
          <p:spPr>
            <a:xfrm>
              <a:off x="1480286" y="2790825"/>
              <a:ext cx="0" cy="1301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rot="5400000">
              <a:off x="1380709" y="3012281"/>
              <a:ext cx="196114"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3" name="组合 92"/>
          <p:cNvGrpSpPr/>
          <p:nvPr/>
        </p:nvGrpSpPr>
        <p:grpSpPr>
          <a:xfrm>
            <a:off x="8307561" y="1536700"/>
            <a:ext cx="1066482" cy="1030330"/>
            <a:chOff x="952103" y="2400346"/>
            <a:chExt cx="1066482" cy="1030330"/>
          </a:xfrm>
        </p:grpSpPr>
        <p:sp>
          <p:nvSpPr>
            <p:cNvPr id="94" name="椭圆形标注 93"/>
            <p:cNvSpPr/>
            <p:nvPr/>
          </p:nvSpPr>
          <p:spPr>
            <a:xfrm rot="21096247">
              <a:off x="952103" y="2400346"/>
              <a:ext cx="1066482" cy="1030330"/>
            </a:xfrm>
            <a:prstGeom prst="wedgeEllipseCallout">
              <a:avLst>
                <a:gd name="adj1" fmla="val -11036"/>
                <a:gd name="adj2" fmla="val 65180"/>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349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4000">
                <a:solidFill>
                  <a:schemeClr val="tx1">
                    <a:lumMod val="85000"/>
                    <a:lumOff val="15000"/>
                  </a:schemeClr>
                </a:solidFill>
                <a:latin typeface="Adobe Gothic Std B" panose="020B0800000000000000" pitchFamily="34" charset="-128"/>
                <a:ea typeface="Adobe Gothic Std B" panose="020B0800000000000000" pitchFamily="34" charset="-128"/>
              </a:endParaRPr>
            </a:p>
          </p:txBody>
        </p:sp>
        <p:sp>
          <p:nvSpPr>
            <p:cNvPr id="95" name="椭圆 94"/>
            <p:cNvSpPr/>
            <p:nvPr/>
          </p:nvSpPr>
          <p:spPr>
            <a:xfrm>
              <a:off x="1079075" y="2509242"/>
              <a:ext cx="812538" cy="812538"/>
            </a:xfrm>
            <a:prstGeom prst="ellipse">
              <a:avLst/>
            </a:prstGeom>
            <a:solidFill>
              <a:srgbClr val="47ADC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1223380" y="2653547"/>
              <a:ext cx="523928" cy="523928"/>
            </a:xfrm>
            <a:prstGeom prst="ellipse">
              <a:avLst/>
            </a:prstGeom>
            <a:noFill/>
            <a:ln w="25400">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7" name="直接连接符 96"/>
            <p:cNvCxnSpPr/>
            <p:nvPr/>
          </p:nvCxnSpPr>
          <p:spPr>
            <a:xfrm>
              <a:off x="1480286" y="2790825"/>
              <a:ext cx="0" cy="1301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1292904" y="2910749"/>
              <a:ext cx="196114"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2" name="文本框 51">
            <a:extLst>
              <a:ext uri="{FF2B5EF4-FFF2-40B4-BE49-F238E27FC236}">
                <a16:creationId xmlns:a16="http://schemas.microsoft.com/office/drawing/2014/main" id="{31153FC2-0A62-4FAC-AFE2-815F8BB321F6}"/>
              </a:ext>
            </a:extLst>
          </p:cNvPr>
          <p:cNvSpPr txBox="1"/>
          <p:nvPr/>
        </p:nvSpPr>
        <p:spPr>
          <a:xfrm>
            <a:off x="321574" y="235911"/>
            <a:ext cx="7491027" cy="707886"/>
          </a:xfrm>
          <a:prstGeom prst="rect">
            <a:avLst/>
          </a:prstGeom>
          <a:noFill/>
        </p:spPr>
        <p:txBody>
          <a:bodyPr wrap="square" rtlCol="0">
            <a:spAutoFit/>
          </a:bodyPr>
          <a:lstStyle/>
          <a:p>
            <a:r>
              <a:rPr lang="zh-CN" altLang="en-US" sz="4000" dirty="0"/>
              <a:t>性格特点与适宜的</a:t>
            </a:r>
            <a:r>
              <a:rPr lang="zh-CN" altLang="en-US" sz="4000" dirty="0">
                <a:solidFill>
                  <a:srgbClr val="FF0000"/>
                </a:solidFill>
              </a:rPr>
              <a:t>六</a:t>
            </a:r>
            <a:r>
              <a:rPr lang="zh-CN" altLang="en-US" sz="4000" dirty="0"/>
              <a:t>大类型</a:t>
            </a:r>
            <a:endParaRPr lang="en-US" altLang="zh-CN" sz="4000" dirty="0">
              <a:solidFill>
                <a:srgbClr val="FFFFFF"/>
              </a:solidFill>
              <a:latin typeface="Foundry Gridnik Medium"/>
              <a:ea typeface="宋体" pitchFamily="2" charset="-122"/>
            </a:endParaRPr>
          </a:p>
        </p:txBody>
      </p:sp>
    </p:spTree>
    <p:extLst>
      <p:ext uri="{BB962C8B-B14F-4D97-AF65-F5344CB8AC3E}">
        <p14:creationId xmlns:p14="http://schemas.microsoft.com/office/powerpoint/2010/main" val="40582091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9064" y="241783"/>
            <a:ext cx="12211083" cy="6565441"/>
            <a:chOff x="-19064" y="241783"/>
            <a:chExt cx="12211083" cy="6565441"/>
          </a:xfrm>
        </p:grpSpPr>
        <p:grpSp>
          <p:nvGrpSpPr>
            <p:cNvPr id="46" name="组合 45"/>
            <p:cNvGrpSpPr/>
            <p:nvPr/>
          </p:nvGrpSpPr>
          <p:grpSpPr>
            <a:xfrm>
              <a:off x="-19064" y="253534"/>
              <a:ext cx="12211083" cy="6553690"/>
              <a:chOff x="-19064" y="253534"/>
              <a:chExt cx="12211083" cy="6553690"/>
            </a:xfrm>
          </p:grpSpPr>
          <p:sp>
            <p:nvSpPr>
              <p:cNvPr id="69" name="Rectangle 11"/>
              <p:cNvSpPr>
                <a:spLocks noChangeArrowheads="1"/>
              </p:cNvSpPr>
              <p:nvPr/>
            </p:nvSpPr>
            <p:spPr bwMode="gray">
              <a:xfrm flipH="1">
                <a:off x="205524" y="255990"/>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endParaRPr lang="en-US" altLang="zh-CN" sz="1900" dirty="0">
                  <a:solidFill>
                    <a:srgbClr val="FFFFFF"/>
                  </a:solidFill>
                  <a:latin typeface="Foundry Gridnik Medium"/>
                  <a:ea typeface="宋体" pitchFamily="2" charset="-122"/>
                </a:endParaRPr>
              </a:p>
            </p:txBody>
          </p:sp>
          <p:sp>
            <p:nvSpPr>
              <p:cNvPr id="70" name="Rectangle 7"/>
              <p:cNvSpPr>
                <a:spLocks noChangeArrowheads="1"/>
              </p:cNvSpPr>
              <p:nvPr/>
            </p:nvSpPr>
            <p:spPr bwMode="invGray">
              <a:xfrm flipH="1">
                <a:off x="97525" y="6501805"/>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71" name="Freeform 8"/>
              <p:cNvSpPr>
                <a:spLocks/>
              </p:cNvSpPr>
              <p:nvPr/>
            </p:nvSpPr>
            <p:spPr bwMode="invGray">
              <a:xfrm flipH="1">
                <a:off x="-19064" y="6501805"/>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72" name="Rectangle 13"/>
              <p:cNvSpPr/>
              <p:nvPr/>
            </p:nvSpPr>
            <p:spPr bwMode="invGray">
              <a:xfrm>
                <a:off x="107449" y="6445134"/>
                <a:ext cx="417695" cy="292364"/>
              </a:xfrm>
              <a:prstGeom prst="rect">
                <a:avLst/>
              </a:prstGeom>
            </p:spPr>
            <p:txBody>
              <a:bodyPr wrap="none" lIns="121896" tIns="60948" rIns="121896" bIns="60948">
                <a:spAutoFit/>
              </a:bodyPr>
              <a:lstStyle/>
              <a:p>
                <a:pPr algn="ctr"/>
                <a:fld id="{259F4B34-A25D-4DEF-97BC-C4D92417BF9B}" type="slidenum">
                  <a:rPr lang="en-US" sz="1100" smtClean="0">
                    <a:solidFill>
                      <a:schemeClr val="bg1"/>
                    </a:solidFill>
                    <a:latin typeface="Arial" pitchFamily="34" charset="0"/>
                    <a:cs typeface="Arial" pitchFamily="34" charset="0"/>
                  </a:rPr>
                  <a:pPr algn="ctr"/>
                  <a:t>17</a:t>
                </a:fld>
                <a:endParaRPr lang="en-US" sz="1100" dirty="0">
                  <a:solidFill>
                    <a:schemeClr val="bg1"/>
                  </a:solidFill>
                  <a:latin typeface="Arial" pitchFamily="34" charset="0"/>
                  <a:cs typeface="Arial" pitchFamily="34" charset="0"/>
                </a:endParaRPr>
              </a:p>
            </p:txBody>
          </p:sp>
          <p:sp>
            <p:nvSpPr>
              <p:cNvPr id="73" name="TextBox 10"/>
              <p:cNvSpPr txBox="1"/>
              <p:nvPr/>
            </p:nvSpPr>
            <p:spPr bwMode="black">
              <a:xfrm>
                <a:off x="512995" y="6450854"/>
                <a:ext cx="1092558"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sz="1100" dirty="0"/>
                  <a:t>生涯规划步骤</a:t>
                </a:r>
                <a:endParaRPr lang="en-US" sz="1100" dirty="0"/>
              </a:p>
            </p:txBody>
          </p:sp>
          <p:sp>
            <p:nvSpPr>
              <p:cNvPr id="74" name="Freeform 12"/>
              <p:cNvSpPr>
                <a:spLocks/>
              </p:cNvSpPr>
              <p:nvPr/>
            </p:nvSpPr>
            <p:spPr bwMode="gray">
              <a:xfrm>
                <a:off x="19" y="253534"/>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grpSp>
        <p:sp>
          <p:nvSpPr>
            <p:cNvPr id="68" name="文本框 67"/>
            <p:cNvSpPr txBox="1"/>
            <p:nvPr/>
          </p:nvSpPr>
          <p:spPr>
            <a:xfrm>
              <a:off x="311537" y="241783"/>
              <a:ext cx="8475397" cy="707886"/>
            </a:xfrm>
            <a:prstGeom prst="rect">
              <a:avLst/>
            </a:prstGeom>
            <a:noFill/>
          </p:spPr>
          <p:txBody>
            <a:bodyPr wrap="none" rtlCol="0">
              <a:spAutoFit/>
            </a:bodyPr>
            <a:lstStyle/>
            <a:p>
              <a:r>
                <a:rPr lang="zh-CN" altLang="en-US" sz="4000" dirty="0">
                  <a:solidFill>
                    <a:schemeClr val="bg1"/>
                  </a:solidFill>
                  <a:latin typeface="方正正准黑简体" panose="02000000000000000000" pitchFamily="2" charset="-122"/>
                  <a:ea typeface="方正正准黑简体" panose="02000000000000000000" pitchFamily="2" charset="-122"/>
                </a:rPr>
                <a:t>让理想看得见</a:t>
              </a:r>
              <a:r>
                <a:rPr lang="en-US" altLang="zh-CN" sz="4000" dirty="0">
                  <a:solidFill>
                    <a:schemeClr val="bg1"/>
                  </a:solidFill>
                  <a:latin typeface="方正正准黑简体" panose="02000000000000000000" pitchFamily="2" charset="-122"/>
                  <a:ea typeface="方正正准黑简体" panose="02000000000000000000" pitchFamily="2" charset="-122"/>
                </a:rPr>
                <a:t>——</a:t>
              </a:r>
              <a:r>
                <a:rPr lang="zh-CN" altLang="en-US" sz="4000" dirty="0">
                  <a:solidFill>
                    <a:schemeClr val="bg1"/>
                  </a:solidFill>
                  <a:latin typeface="方正正准黑简体" panose="02000000000000000000" pitchFamily="2" charset="-122"/>
                  <a:ea typeface="方正正准黑简体" panose="02000000000000000000" pitchFamily="2" charset="-122"/>
                </a:rPr>
                <a:t>生涯规划步骤</a:t>
              </a:r>
              <a:r>
                <a:rPr lang="zh-CN" altLang="en-US" sz="2000" dirty="0">
                  <a:solidFill>
                    <a:srgbClr val="FF0000"/>
                  </a:solidFill>
                  <a:latin typeface="方正正准黑简体" panose="02000000000000000000" pitchFamily="2" charset="-122"/>
                  <a:ea typeface="方正正准黑简体" panose="02000000000000000000" pitchFamily="2" charset="-122"/>
                </a:rPr>
                <a:t>自我分析</a:t>
              </a:r>
            </a:p>
          </p:txBody>
        </p:sp>
      </p:grpSp>
      <p:sp>
        <p:nvSpPr>
          <p:cNvPr id="35" name="任意多边形 34"/>
          <p:cNvSpPr/>
          <p:nvPr/>
        </p:nvSpPr>
        <p:spPr>
          <a:xfrm>
            <a:off x="3619621" y="2428363"/>
            <a:ext cx="4021691" cy="2618941"/>
          </a:xfrm>
          <a:custGeom>
            <a:avLst/>
            <a:gdLst>
              <a:gd name="connsiteX0" fmla="*/ 1974160 w 4021691"/>
              <a:gd name="connsiteY0" fmla="*/ 0 h 4025656"/>
              <a:gd name="connsiteX1" fmla="*/ 2576144 w 4021691"/>
              <a:gd name="connsiteY1" fmla="*/ 601984 h 4025656"/>
              <a:gd name="connsiteX2" fmla="*/ 2310735 w 4021691"/>
              <a:gd name="connsiteY2" fmla="*/ 1101159 h 4025656"/>
              <a:gd name="connsiteX3" fmla="*/ 2284384 w 4021691"/>
              <a:gd name="connsiteY3" fmla="*/ 1115462 h 4025656"/>
              <a:gd name="connsiteX4" fmla="*/ 2294498 w 4021691"/>
              <a:gd name="connsiteY4" fmla="*/ 1215792 h 4025656"/>
              <a:gd name="connsiteX5" fmla="*/ 2849923 w 4021691"/>
              <a:gd name="connsiteY5" fmla="*/ 1668476 h 4025656"/>
              <a:gd name="connsiteX6" fmla="*/ 2937653 w 4021691"/>
              <a:gd name="connsiteY6" fmla="*/ 1659632 h 4025656"/>
              <a:gd name="connsiteX7" fmla="*/ 2994040 w 4021691"/>
              <a:gd name="connsiteY7" fmla="*/ 1591290 h 4025656"/>
              <a:gd name="connsiteX8" fmla="*/ 3419707 w 4021691"/>
              <a:gd name="connsiteY8" fmla="*/ 1414973 h 4025656"/>
              <a:gd name="connsiteX9" fmla="*/ 4021691 w 4021691"/>
              <a:gd name="connsiteY9" fmla="*/ 2016957 h 4025656"/>
              <a:gd name="connsiteX10" fmla="*/ 3419707 w 4021691"/>
              <a:gd name="connsiteY10" fmla="*/ 2618941 h 4025656"/>
              <a:gd name="connsiteX11" fmla="*/ 2920533 w 4021691"/>
              <a:gd name="connsiteY11" fmla="*/ 2353532 h 4025656"/>
              <a:gd name="connsiteX12" fmla="*/ 2894572 w 4021691"/>
              <a:gd name="connsiteY12" fmla="*/ 2305703 h 4025656"/>
              <a:gd name="connsiteX13" fmla="*/ 2849923 w 4021691"/>
              <a:gd name="connsiteY13" fmla="*/ 2302886 h 4025656"/>
              <a:gd name="connsiteX14" fmla="*/ 2282980 w 4021691"/>
              <a:gd name="connsiteY14" fmla="*/ 2869829 h 4025656"/>
              <a:gd name="connsiteX15" fmla="*/ 2285161 w 4021691"/>
              <a:gd name="connsiteY15" fmla="*/ 2904404 h 4025656"/>
              <a:gd name="connsiteX16" fmla="*/ 2322180 w 4021691"/>
              <a:gd name="connsiteY16" fmla="*/ 2924498 h 4025656"/>
              <a:gd name="connsiteX17" fmla="*/ 2587589 w 4021691"/>
              <a:gd name="connsiteY17" fmla="*/ 3423672 h 4025656"/>
              <a:gd name="connsiteX18" fmla="*/ 1985605 w 4021691"/>
              <a:gd name="connsiteY18" fmla="*/ 4025656 h 4025656"/>
              <a:gd name="connsiteX19" fmla="*/ 1383621 w 4021691"/>
              <a:gd name="connsiteY19" fmla="*/ 3423672 h 4025656"/>
              <a:gd name="connsiteX20" fmla="*/ 1649030 w 4021691"/>
              <a:gd name="connsiteY20" fmla="*/ 2924498 h 4025656"/>
              <a:gd name="connsiteX21" fmla="*/ 1698299 w 4021691"/>
              <a:gd name="connsiteY21" fmla="*/ 2897756 h 4025656"/>
              <a:gd name="connsiteX22" fmla="*/ 1700060 w 4021691"/>
              <a:gd name="connsiteY22" fmla="*/ 2869830 h 4025656"/>
              <a:gd name="connsiteX23" fmla="*/ 1133117 w 4021691"/>
              <a:gd name="connsiteY23" fmla="*/ 2302887 h 4025656"/>
              <a:gd name="connsiteX24" fmla="*/ 1123137 w 4021691"/>
              <a:gd name="connsiteY24" fmla="*/ 2303517 h 4025656"/>
              <a:gd name="connsiteX25" fmla="*/ 1101159 w 4021691"/>
              <a:gd name="connsiteY25" fmla="*/ 2344007 h 4025656"/>
              <a:gd name="connsiteX26" fmla="*/ 601984 w 4021691"/>
              <a:gd name="connsiteY26" fmla="*/ 2609416 h 4025656"/>
              <a:gd name="connsiteX27" fmla="*/ 0 w 4021691"/>
              <a:gd name="connsiteY27" fmla="*/ 2007432 h 4025656"/>
              <a:gd name="connsiteX28" fmla="*/ 601984 w 4021691"/>
              <a:gd name="connsiteY28" fmla="*/ 1405448 h 4025656"/>
              <a:gd name="connsiteX29" fmla="*/ 1101159 w 4021691"/>
              <a:gd name="connsiteY29" fmla="*/ 1670857 h 4025656"/>
              <a:gd name="connsiteX30" fmla="*/ 1135374 w 4021691"/>
              <a:gd name="connsiteY30" fmla="*/ 1733893 h 4025656"/>
              <a:gd name="connsiteX31" fmla="*/ 1230018 w 4021691"/>
              <a:gd name="connsiteY31" fmla="*/ 1724352 h 4025656"/>
              <a:gd name="connsiteX32" fmla="*/ 1682702 w 4021691"/>
              <a:gd name="connsiteY32" fmla="*/ 1168927 h 4025656"/>
              <a:gd name="connsiteX33" fmla="*/ 1679875 w 4021691"/>
              <a:gd name="connsiteY33" fmla="*/ 1124113 h 4025656"/>
              <a:gd name="connsiteX34" fmla="*/ 1637585 w 4021691"/>
              <a:gd name="connsiteY34" fmla="*/ 1101159 h 4025656"/>
              <a:gd name="connsiteX35" fmla="*/ 1372176 w 4021691"/>
              <a:gd name="connsiteY35" fmla="*/ 601984 h 4025656"/>
              <a:gd name="connsiteX36" fmla="*/ 1974160 w 4021691"/>
              <a:gd name="connsiteY36" fmla="*/ 0 h 4025656"/>
              <a:gd name="connsiteX0" fmla="*/ 1974160 w 4021691"/>
              <a:gd name="connsiteY0" fmla="*/ 0 h 4025656"/>
              <a:gd name="connsiteX1" fmla="*/ 2576144 w 4021691"/>
              <a:gd name="connsiteY1" fmla="*/ 601984 h 4025656"/>
              <a:gd name="connsiteX2" fmla="*/ 2310735 w 4021691"/>
              <a:gd name="connsiteY2" fmla="*/ 1101159 h 4025656"/>
              <a:gd name="connsiteX3" fmla="*/ 2284384 w 4021691"/>
              <a:gd name="connsiteY3" fmla="*/ 1115462 h 4025656"/>
              <a:gd name="connsiteX4" fmla="*/ 2294498 w 4021691"/>
              <a:gd name="connsiteY4" fmla="*/ 1215792 h 4025656"/>
              <a:gd name="connsiteX5" fmla="*/ 2849923 w 4021691"/>
              <a:gd name="connsiteY5" fmla="*/ 1668476 h 4025656"/>
              <a:gd name="connsiteX6" fmla="*/ 2937653 w 4021691"/>
              <a:gd name="connsiteY6" fmla="*/ 1659632 h 4025656"/>
              <a:gd name="connsiteX7" fmla="*/ 2994040 w 4021691"/>
              <a:gd name="connsiteY7" fmla="*/ 1591290 h 4025656"/>
              <a:gd name="connsiteX8" fmla="*/ 3419707 w 4021691"/>
              <a:gd name="connsiteY8" fmla="*/ 1414973 h 4025656"/>
              <a:gd name="connsiteX9" fmla="*/ 4021691 w 4021691"/>
              <a:gd name="connsiteY9" fmla="*/ 2016957 h 4025656"/>
              <a:gd name="connsiteX10" fmla="*/ 3419707 w 4021691"/>
              <a:gd name="connsiteY10" fmla="*/ 2618941 h 4025656"/>
              <a:gd name="connsiteX11" fmla="*/ 2920533 w 4021691"/>
              <a:gd name="connsiteY11" fmla="*/ 2353532 h 4025656"/>
              <a:gd name="connsiteX12" fmla="*/ 2894572 w 4021691"/>
              <a:gd name="connsiteY12" fmla="*/ 2305703 h 4025656"/>
              <a:gd name="connsiteX13" fmla="*/ 2849923 w 4021691"/>
              <a:gd name="connsiteY13" fmla="*/ 2302886 h 4025656"/>
              <a:gd name="connsiteX14" fmla="*/ 2282980 w 4021691"/>
              <a:gd name="connsiteY14" fmla="*/ 2869829 h 4025656"/>
              <a:gd name="connsiteX15" fmla="*/ 2285161 w 4021691"/>
              <a:gd name="connsiteY15" fmla="*/ 2904404 h 4025656"/>
              <a:gd name="connsiteX16" fmla="*/ 2587589 w 4021691"/>
              <a:gd name="connsiteY16" fmla="*/ 3423672 h 4025656"/>
              <a:gd name="connsiteX17" fmla="*/ 1985605 w 4021691"/>
              <a:gd name="connsiteY17" fmla="*/ 4025656 h 4025656"/>
              <a:gd name="connsiteX18" fmla="*/ 1383621 w 4021691"/>
              <a:gd name="connsiteY18" fmla="*/ 3423672 h 4025656"/>
              <a:gd name="connsiteX19" fmla="*/ 1649030 w 4021691"/>
              <a:gd name="connsiteY19" fmla="*/ 2924498 h 4025656"/>
              <a:gd name="connsiteX20" fmla="*/ 1698299 w 4021691"/>
              <a:gd name="connsiteY20" fmla="*/ 2897756 h 4025656"/>
              <a:gd name="connsiteX21" fmla="*/ 1700060 w 4021691"/>
              <a:gd name="connsiteY21" fmla="*/ 2869830 h 4025656"/>
              <a:gd name="connsiteX22" fmla="*/ 1133117 w 4021691"/>
              <a:gd name="connsiteY22" fmla="*/ 2302887 h 4025656"/>
              <a:gd name="connsiteX23" fmla="*/ 1123137 w 4021691"/>
              <a:gd name="connsiteY23" fmla="*/ 2303517 h 4025656"/>
              <a:gd name="connsiteX24" fmla="*/ 1101159 w 4021691"/>
              <a:gd name="connsiteY24" fmla="*/ 2344007 h 4025656"/>
              <a:gd name="connsiteX25" fmla="*/ 601984 w 4021691"/>
              <a:gd name="connsiteY25" fmla="*/ 2609416 h 4025656"/>
              <a:gd name="connsiteX26" fmla="*/ 0 w 4021691"/>
              <a:gd name="connsiteY26" fmla="*/ 2007432 h 4025656"/>
              <a:gd name="connsiteX27" fmla="*/ 601984 w 4021691"/>
              <a:gd name="connsiteY27" fmla="*/ 1405448 h 4025656"/>
              <a:gd name="connsiteX28" fmla="*/ 1101159 w 4021691"/>
              <a:gd name="connsiteY28" fmla="*/ 1670857 h 4025656"/>
              <a:gd name="connsiteX29" fmla="*/ 1135374 w 4021691"/>
              <a:gd name="connsiteY29" fmla="*/ 1733893 h 4025656"/>
              <a:gd name="connsiteX30" fmla="*/ 1230018 w 4021691"/>
              <a:gd name="connsiteY30" fmla="*/ 1724352 h 4025656"/>
              <a:gd name="connsiteX31" fmla="*/ 1682702 w 4021691"/>
              <a:gd name="connsiteY31" fmla="*/ 1168927 h 4025656"/>
              <a:gd name="connsiteX32" fmla="*/ 1679875 w 4021691"/>
              <a:gd name="connsiteY32" fmla="*/ 1124113 h 4025656"/>
              <a:gd name="connsiteX33" fmla="*/ 1637585 w 4021691"/>
              <a:gd name="connsiteY33" fmla="*/ 1101159 h 4025656"/>
              <a:gd name="connsiteX34" fmla="*/ 1372176 w 4021691"/>
              <a:gd name="connsiteY34" fmla="*/ 601984 h 4025656"/>
              <a:gd name="connsiteX35" fmla="*/ 1974160 w 4021691"/>
              <a:gd name="connsiteY35" fmla="*/ 0 h 4025656"/>
              <a:gd name="connsiteX0" fmla="*/ 1974160 w 4021691"/>
              <a:gd name="connsiteY0" fmla="*/ 0 h 4025656"/>
              <a:gd name="connsiteX1" fmla="*/ 2576144 w 4021691"/>
              <a:gd name="connsiteY1" fmla="*/ 601984 h 4025656"/>
              <a:gd name="connsiteX2" fmla="*/ 2310735 w 4021691"/>
              <a:gd name="connsiteY2" fmla="*/ 1101159 h 4025656"/>
              <a:gd name="connsiteX3" fmla="*/ 2284384 w 4021691"/>
              <a:gd name="connsiteY3" fmla="*/ 1115462 h 4025656"/>
              <a:gd name="connsiteX4" fmla="*/ 2294498 w 4021691"/>
              <a:gd name="connsiteY4" fmla="*/ 1215792 h 4025656"/>
              <a:gd name="connsiteX5" fmla="*/ 2849923 w 4021691"/>
              <a:gd name="connsiteY5" fmla="*/ 1668476 h 4025656"/>
              <a:gd name="connsiteX6" fmla="*/ 2937653 w 4021691"/>
              <a:gd name="connsiteY6" fmla="*/ 1659632 h 4025656"/>
              <a:gd name="connsiteX7" fmla="*/ 2994040 w 4021691"/>
              <a:gd name="connsiteY7" fmla="*/ 1591290 h 4025656"/>
              <a:gd name="connsiteX8" fmla="*/ 3419707 w 4021691"/>
              <a:gd name="connsiteY8" fmla="*/ 1414973 h 4025656"/>
              <a:gd name="connsiteX9" fmla="*/ 4021691 w 4021691"/>
              <a:gd name="connsiteY9" fmla="*/ 2016957 h 4025656"/>
              <a:gd name="connsiteX10" fmla="*/ 3419707 w 4021691"/>
              <a:gd name="connsiteY10" fmla="*/ 2618941 h 4025656"/>
              <a:gd name="connsiteX11" fmla="*/ 2920533 w 4021691"/>
              <a:gd name="connsiteY11" fmla="*/ 2353532 h 4025656"/>
              <a:gd name="connsiteX12" fmla="*/ 2894572 w 4021691"/>
              <a:gd name="connsiteY12" fmla="*/ 2305703 h 4025656"/>
              <a:gd name="connsiteX13" fmla="*/ 2849923 w 4021691"/>
              <a:gd name="connsiteY13" fmla="*/ 2302886 h 4025656"/>
              <a:gd name="connsiteX14" fmla="*/ 2282980 w 4021691"/>
              <a:gd name="connsiteY14" fmla="*/ 2869829 h 4025656"/>
              <a:gd name="connsiteX15" fmla="*/ 2587589 w 4021691"/>
              <a:gd name="connsiteY15" fmla="*/ 3423672 h 4025656"/>
              <a:gd name="connsiteX16" fmla="*/ 1985605 w 4021691"/>
              <a:gd name="connsiteY16" fmla="*/ 4025656 h 4025656"/>
              <a:gd name="connsiteX17" fmla="*/ 1383621 w 4021691"/>
              <a:gd name="connsiteY17" fmla="*/ 3423672 h 4025656"/>
              <a:gd name="connsiteX18" fmla="*/ 1649030 w 4021691"/>
              <a:gd name="connsiteY18" fmla="*/ 2924498 h 4025656"/>
              <a:gd name="connsiteX19" fmla="*/ 1698299 w 4021691"/>
              <a:gd name="connsiteY19" fmla="*/ 2897756 h 4025656"/>
              <a:gd name="connsiteX20" fmla="*/ 1700060 w 4021691"/>
              <a:gd name="connsiteY20" fmla="*/ 2869830 h 4025656"/>
              <a:gd name="connsiteX21" fmla="*/ 1133117 w 4021691"/>
              <a:gd name="connsiteY21" fmla="*/ 2302887 h 4025656"/>
              <a:gd name="connsiteX22" fmla="*/ 1123137 w 4021691"/>
              <a:gd name="connsiteY22" fmla="*/ 2303517 h 4025656"/>
              <a:gd name="connsiteX23" fmla="*/ 1101159 w 4021691"/>
              <a:gd name="connsiteY23" fmla="*/ 2344007 h 4025656"/>
              <a:gd name="connsiteX24" fmla="*/ 601984 w 4021691"/>
              <a:gd name="connsiteY24" fmla="*/ 2609416 h 4025656"/>
              <a:gd name="connsiteX25" fmla="*/ 0 w 4021691"/>
              <a:gd name="connsiteY25" fmla="*/ 2007432 h 4025656"/>
              <a:gd name="connsiteX26" fmla="*/ 601984 w 4021691"/>
              <a:gd name="connsiteY26" fmla="*/ 1405448 h 4025656"/>
              <a:gd name="connsiteX27" fmla="*/ 1101159 w 4021691"/>
              <a:gd name="connsiteY27" fmla="*/ 1670857 h 4025656"/>
              <a:gd name="connsiteX28" fmla="*/ 1135374 w 4021691"/>
              <a:gd name="connsiteY28" fmla="*/ 1733893 h 4025656"/>
              <a:gd name="connsiteX29" fmla="*/ 1230018 w 4021691"/>
              <a:gd name="connsiteY29" fmla="*/ 1724352 h 4025656"/>
              <a:gd name="connsiteX30" fmla="*/ 1682702 w 4021691"/>
              <a:gd name="connsiteY30" fmla="*/ 1168927 h 4025656"/>
              <a:gd name="connsiteX31" fmla="*/ 1679875 w 4021691"/>
              <a:gd name="connsiteY31" fmla="*/ 1124113 h 4025656"/>
              <a:gd name="connsiteX32" fmla="*/ 1637585 w 4021691"/>
              <a:gd name="connsiteY32" fmla="*/ 1101159 h 4025656"/>
              <a:gd name="connsiteX33" fmla="*/ 1372176 w 4021691"/>
              <a:gd name="connsiteY33" fmla="*/ 601984 h 4025656"/>
              <a:gd name="connsiteX34" fmla="*/ 1974160 w 4021691"/>
              <a:gd name="connsiteY34" fmla="*/ 0 h 4025656"/>
              <a:gd name="connsiteX0" fmla="*/ 1974160 w 4021691"/>
              <a:gd name="connsiteY0" fmla="*/ 0 h 4025656"/>
              <a:gd name="connsiteX1" fmla="*/ 2576144 w 4021691"/>
              <a:gd name="connsiteY1" fmla="*/ 601984 h 4025656"/>
              <a:gd name="connsiteX2" fmla="*/ 2310735 w 4021691"/>
              <a:gd name="connsiteY2" fmla="*/ 1101159 h 4025656"/>
              <a:gd name="connsiteX3" fmla="*/ 2284384 w 4021691"/>
              <a:gd name="connsiteY3" fmla="*/ 1115462 h 4025656"/>
              <a:gd name="connsiteX4" fmla="*/ 2294498 w 4021691"/>
              <a:gd name="connsiteY4" fmla="*/ 1215792 h 4025656"/>
              <a:gd name="connsiteX5" fmla="*/ 2849923 w 4021691"/>
              <a:gd name="connsiteY5" fmla="*/ 1668476 h 4025656"/>
              <a:gd name="connsiteX6" fmla="*/ 2937653 w 4021691"/>
              <a:gd name="connsiteY6" fmla="*/ 1659632 h 4025656"/>
              <a:gd name="connsiteX7" fmla="*/ 2994040 w 4021691"/>
              <a:gd name="connsiteY7" fmla="*/ 1591290 h 4025656"/>
              <a:gd name="connsiteX8" fmla="*/ 3419707 w 4021691"/>
              <a:gd name="connsiteY8" fmla="*/ 1414973 h 4025656"/>
              <a:gd name="connsiteX9" fmla="*/ 4021691 w 4021691"/>
              <a:gd name="connsiteY9" fmla="*/ 2016957 h 4025656"/>
              <a:gd name="connsiteX10" fmla="*/ 3419707 w 4021691"/>
              <a:gd name="connsiteY10" fmla="*/ 2618941 h 4025656"/>
              <a:gd name="connsiteX11" fmla="*/ 2920533 w 4021691"/>
              <a:gd name="connsiteY11" fmla="*/ 2353532 h 4025656"/>
              <a:gd name="connsiteX12" fmla="*/ 2894572 w 4021691"/>
              <a:gd name="connsiteY12" fmla="*/ 2305703 h 4025656"/>
              <a:gd name="connsiteX13" fmla="*/ 2849923 w 4021691"/>
              <a:gd name="connsiteY13" fmla="*/ 2302886 h 4025656"/>
              <a:gd name="connsiteX14" fmla="*/ 2587589 w 4021691"/>
              <a:gd name="connsiteY14" fmla="*/ 3423672 h 4025656"/>
              <a:gd name="connsiteX15" fmla="*/ 1985605 w 4021691"/>
              <a:gd name="connsiteY15" fmla="*/ 4025656 h 4025656"/>
              <a:gd name="connsiteX16" fmla="*/ 1383621 w 4021691"/>
              <a:gd name="connsiteY16" fmla="*/ 3423672 h 4025656"/>
              <a:gd name="connsiteX17" fmla="*/ 1649030 w 4021691"/>
              <a:gd name="connsiteY17" fmla="*/ 2924498 h 4025656"/>
              <a:gd name="connsiteX18" fmla="*/ 1698299 w 4021691"/>
              <a:gd name="connsiteY18" fmla="*/ 2897756 h 4025656"/>
              <a:gd name="connsiteX19" fmla="*/ 1700060 w 4021691"/>
              <a:gd name="connsiteY19" fmla="*/ 2869830 h 4025656"/>
              <a:gd name="connsiteX20" fmla="*/ 1133117 w 4021691"/>
              <a:gd name="connsiteY20" fmla="*/ 2302887 h 4025656"/>
              <a:gd name="connsiteX21" fmla="*/ 1123137 w 4021691"/>
              <a:gd name="connsiteY21" fmla="*/ 2303517 h 4025656"/>
              <a:gd name="connsiteX22" fmla="*/ 1101159 w 4021691"/>
              <a:gd name="connsiteY22" fmla="*/ 2344007 h 4025656"/>
              <a:gd name="connsiteX23" fmla="*/ 601984 w 4021691"/>
              <a:gd name="connsiteY23" fmla="*/ 2609416 h 4025656"/>
              <a:gd name="connsiteX24" fmla="*/ 0 w 4021691"/>
              <a:gd name="connsiteY24" fmla="*/ 2007432 h 4025656"/>
              <a:gd name="connsiteX25" fmla="*/ 601984 w 4021691"/>
              <a:gd name="connsiteY25" fmla="*/ 1405448 h 4025656"/>
              <a:gd name="connsiteX26" fmla="*/ 1101159 w 4021691"/>
              <a:gd name="connsiteY26" fmla="*/ 1670857 h 4025656"/>
              <a:gd name="connsiteX27" fmla="*/ 1135374 w 4021691"/>
              <a:gd name="connsiteY27" fmla="*/ 1733893 h 4025656"/>
              <a:gd name="connsiteX28" fmla="*/ 1230018 w 4021691"/>
              <a:gd name="connsiteY28" fmla="*/ 1724352 h 4025656"/>
              <a:gd name="connsiteX29" fmla="*/ 1682702 w 4021691"/>
              <a:gd name="connsiteY29" fmla="*/ 1168927 h 4025656"/>
              <a:gd name="connsiteX30" fmla="*/ 1679875 w 4021691"/>
              <a:gd name="connsiteY30" fmla="*/ 1124113 h 4025656"/>
              <a:gd name="connsiteX31" fmla="*/ 1637585 w 4021691"/>
              <a:gd name="connsiteY31" fmla="*/ 1101159 h 4025656"/>
              <a:gd name="connsiteX32" fmla="*/ 1372176 w 4021691"/>
              <a:gd name="connsiteY32" fmla="*/ 601984 h 4025656"/>
              <a:gd name="connsiteX33" fmla="*/ 1974160 w 4021691"/>
              <a:gd name="connsiteY33" fmla="*/ 0 h 4025656"/>
              <a:gd name="connsiteX0" fmla="*/ 1974160 w 4021691"/>
              <a:gd name="connsiteY0" fmla="*/ 0 h 4025656"/>
              <a:gd name="connsiteX1" fmla="*/ 2576144 w 4021691"/>
              <a:gd name="connsiteY1" fmla="*/ 601984 h 4025656"/>
              <a:gd name="connsiteX2" fmla="*/ 2310735 w 4021691"/>
              <a:gd name="connsiteY2" fmla="*/ 1101159 h 4025656"/>
              <a:gd name="connsiteX3" fmla="*/ 2284384 w 4021691"/>
              <a:gd name="connsiteY3" fmla="*/ 1115462 h 4025656"/>
              <a:gd name="connsiteX4" fmla="*/ 2294498 w 4021691"/>
              <a:gd name="connsiteY4" fmla="*/ 1215792 h 4025656"/>
              <a:gd name="connsiteX5" fmla="*/ 2849923 w 4021691"/>
              <a:gd name="connsiteY5" fmla="*/ 1668476 h 4025656"/>
              <a:gd name="connsiteX6" fmla="*/ 2937653 w 4021691"/>
              <a:gd name="connsiteY6" fmla="*/ 1659632 h 4025656"/>
              <a:gd name="connsiteX7" fmla="*/ 2994040 w 4021691"/>
              <a:gd name="connsiteY7" fmla="*/ 1591290 h 4025656"/>
              <a:gd name="connsiteX8" fmla="*/ 3419707 w 4021691"/>
              <a:gd name="connsiteY8" fmla="*/ 1414973 h 4025656"/>
              <a:gd name="connsiteX9" fmla="*/ 4021691 w 4021691"/>
              <a:gd name="connsiteY9" fmla="*/ 2016957 h 4025656"/>
              <a:gd name="connsiteX10" fmla="*/ 3419707 w 4021691"/>
              <a:gd name="connsiteY10" fmla="*/ 2618941 h 4025656"/>
              <a:gd name="connsiteX11" fmla="*/ 2920533 w 4021691"/>
              <a:gd name="connsiteY11" fmla="*/ 2353532 h 4025656"/>
              <a:gd name="connsiteX12" fmla="*/ 2894572 w 4021691"/>
              <a:gd name="connsiteY12" fmla="*/ 2305703 h 4025656"/>
              <a:gd name="connsiteX13" fmla="*/ 2849923 w 4021691"/>
              <a:gd name="connsiteY13" fmla="*/ 2302886 h 4025656"/>
              <a:gd name="connsiteX14" fmla="*/ 1985605 w 4021691"/>
              <a:gd name="connsiteY14" fmla="*/ 4025656 h 4025656"/>
              <a:gd name="connsiteX15" fmla="*/ 1383621 w 4021691"/>
              <a:gd name="connsiteY15" fmla="*/ 3423672 h 4025656"/>
              <a:gd name="connsiteX16" fmla="*/ 1649030 w 4021691"/>
              <a:gd name="connsiteY16" fmla="*/ 2924498 h 4025656"/>
              <a:gd name="connsiteX17" fmla="*/ 1698299 w 4021691"/>
              <a:gd name="connsiteY17" fmla="*/ 2897756 h 4025656"/>
              <a:gd name="connsiteX18" fmla="*/ 1700060 w 4021691"/>
              <a:gd name="connsiteY18" fmla="*/ 2869830 h 4025656"/>
              <a:gd name="connsiteX19" fmla="*/ 1133117 w 4021691"/>
              <a:gd name="connsiteY19" fmla="*/ 2302887 h 4025656"/>
              <a:gd name="connsiteX20" fmla="*/ 1123137 w 4021691"/>
              <a:gd name="connsiteY20" fmla="*/ 2303517 h 4025656"/>
              <a:gd name="connsiteX21" fmla="*/ 1101159 w 4021691"/>
              <a:gd name="connsiteY21" fmla="*/ 2344007 h 4025656"/>
              <a:gd name="connsiteX22" fmla="*/ 601984 w 4021691"/>
              <a:gd name="connsiteY22" fmla="*/ 2609416 h 4025656"/>
              <a:gd name="connsiteX23" fmla="*/ 0 w 4021691"/>
              <a:gd name="connsiteY23" fmla="*/ 2007432 h 4025656"/>
              <a:gd name="connsiteX24" fmla="*/ 601984 w 4021691"/>
              <a:gd name="connsiteY24" fmla="*/ 1405448 h 4025656"/>
              <a:gd name="connsiteX25" fmla="*/ 1101159 w 4021691"/>
              <a:gd name="connsiteY25" fmla="*/ 1670857 h 4025656"/>
              <a:gd name="connsiteX26" fmla="*/ 1135374 w 4021691"/>
              <a:gd name="connsiteY26" fmla="*/ 1733893 h 4025656"/>
              <a:gd name="connsiteX27" fmla="*/ 1230018 w 4021691"/>
              <a:gd name="connsiteY27" fmla="*/ 1724352 h 4025656"/>
              <a:gd name="connsiteX28" fmla="*/ 1682702 w 4021691"/>
              <a:gd name="connsiteY28" fmla="*/ 1168927 h 4025656"/>
              <a:gd name="connsiteX29" fmla="*/ 1679875 w 4021691"/>
              <a:gd name="connsiteY29" fmla="*/ 1124113 h 4025656"/>
              <a:gd name="connsiteX30" fmla="*/ 1637585 w 4021691"/>
              <a:gd name="connsiteY30" fmla="*/ 1101159 h 4025656"/>
              <a:gd name="connsiteX31" fmla="*/ 1372176 w 4021691"/>
              <a:gd name="connsiteY31" fmla="*/ 601984 h 4025656"/>
              <a:gd name="connsiteX32" fmla="*/ 1974160 w 4021691"/>
              <a:gd name="connsiteY32" fmla="*/ 0 h 4025656"/>
              <a:gd name="connsiteX0" fmla="*/ 1974160 w 4021691"/>
              <a:gd name="connsiteY0" fmla="*/ 0 h 3437848"/>
              <a:gd name="connsiteX1" fmla="*/ 2576144 w 4021691"/>
              <a:gd name="connsiteY1" fmla="*/ 601984 h 3437848"/>
              <a:gd name="connsiteX2" fmla="*/ 2310735 w 4021691"/>
              <a:gd name="connsiteY2" fmla="*/ 1101159 h 3437848"/>
              <a:gd name="connsiteX3" fmla="*/ 2284384 w 4021691"/>
              <a:gd name="connsiteY3" fmla="*/ 1115462 h 3437848"/>
              <a:gd name="connsiteX4" fmla="*/ 2294498 w 4021691"/>
              <a:gd name="connsiteY4" fmla="*/ 1215792 h 3437848"/>
              <a:gd name="connsiteX5" fmla="*/ 2849923 w 4021691"/>
              <a:gd name="connsiteY5" fmla="*/ 1668476 h 3437848"/>
              <a:gd name="connsiteX6" fmla="*/ 2937653 w 4021691"/>
              <a:gd name="connsiteY6" fmla="*/ 1659632 h 3437848"/>
              <a:gd name="connsiteX7" fmla="*/ 2994040 w 4021691"/>
              <a:gd name="connsiteY7" fmla="*/ 1591290 h 3437848"/>
              <a:gd name="connsiteX8" fmla="*/ 3419707 w 4021691"/>
              <a:gd name="connsiteY8" fmla="*/ 1414973 h 3437848"/>
              <a:gd name="connsiteX9" fmla="*/ 4021691 w 4021691"/>
              <a:gd name="connsiteY9" fmla="*/ 2016957 h 3437848"/>
              <a:gd name="connsiteX10" fmla="*/ 3419707 w 4021691"/>
              <a:gd name="connsiteY10" fmla="*/ 2618941 h 3437848"/>
              <a:gd name="connsiteX11" fmla="*/ 2920533 w 4021691"/>
              <a:gd name="connsiteY11" fmla="*/ 2353532 h 3437848"/>
              <a:gd name="connsiteX12" fmla="*/ 2894572 w 4021691"/>
              <a:gd name="connsiteY12" fmla="*/ 2305703 h 3437848"/>
              <a:gd name="connsiteX13" fmla="*/ 2849923 w 4021691"/>
              <a:gd name="connsiteY13" fmla="*/ 2302886 h 3437848"/>
              <a:gd name="connsiteX14" fmla="*/ 1383621 w 4021691"/>
              <a:gd name="connsiteY14" fmla="*/ 3423672 h 3437848"/>
              <a:gd name="connsiteX15" fmla="*/ 1649030 w 4021691"/>
              <a:gd name="connsiteY15" fmla="*/ 2924498 h 3437848"/>
              <a:gd name="connsiteX16" fmla="*/ 1698299 w 4021691"/>
              <a:gd name="connsiteY16" fmla="*/ 2897756 h 3437848"/>
              <a:gd name="connsiteX17" fmla="*/ 1700060 w 4021691"/>
              <a:gd name="connsiteY17" fmla="*/ 2869830 h 3437848"/>
              <a:gd name="connsiteX18" fmla="*/ 1133117 w 4021691"/>
              <a:gd name="connsiteY18" fmla="*/ 2302887 h 3437848"/>
              <a:gd name="connsiteX19" fmla="*/ 1123137 w 4021691"/>
              <a:gd name="connsiteY19" fmla="*/ 2303517 h 3437848"/>
              <a:gd name="connsiteX20" fmla="*/ 1101159 w 4021691"/>
              <a:gd name="connsiteY20" fmla="*/ 2344007 h 3437848"/>
              <a:gd name="connsiteX21" fmla="*/ 601984 w 4021691"/>
              <a:gd name="connsiteY21" fmla="*/ 2609416 h 3437848"/>
              <a:gd name="connsiteX22" fmla="*/ 0 w 4021691"/>
              <a:gd name="connsiteY22" fmla="*/ 2007432 h 3437848"/>
              <a:gd name="connsiteX23" fmla="*/ 601984 w 4021691"/>
              <a:gd name="connsiteY23" fmla="*/ 1405448 h 3437848"/>
              <a:gd name="connsiteX24" fmla="*/ 1101159 w 4021691"/>
              <a:gd name="connsiteY24" fmla="*/ 1670857 h 3437848"/>
              <a:gd name="connsiteX25" fmla="*/ 1135374 w 4021691"/>
              <a:gd name="connsiteY25" fmla="*/ 1733893 h 3437848"/>
              <a:gd name="connsiteX26" fmla="*/ 1230018 w 4021691"/>
              <a:gd name="connsiteY26" fmla="*/ 1724352 h 3437848"/>
              <a:gd name="connsiteX27" fmla="*/ 1682702 w 4021691"/>
              <a:gd name="connsiteY27" fmla="*/ 1168927 h 3437848"/>
              <a:gd name="connsiteX28" fmla="*/ 1679875 w 4021691"/>
              <a:gd name="connsiteY28" fmla="*/ 1124113 h 3437848"/>
              <a:gd name="connsiteX29" fmla="*/ 1637585 w 4021691"/>
              <a:gd name="connsiteY29" fmla="*/ 1101159 h 3437848"/>
              <a:gd name="connsiteX30" fmla="*/ 1372176 w 4021691"/>
              <a:gd name="connsiteY30" fmla="*/ 601984 h 3437848"/>
              <a:gd name="connsiteX31" fmla="*/ 1974160 w 4021691"/>
              <a:gd name="connsiteY31" fmla="*/ 0 h 3437848"/>
              <a:gd name="connsiteX0" fmla="*/ 1974160 w 4021691"/>
              <a:gd name="connsiteY0" fmla="*/ 0 h 2924498"/>
              <a:gd name="connsiteX1" fmla="*/ 2576144 w 4021691"/>
              <a:gd name="connsiteY1" fmla="*/ 601984 h 2924498"/>
              <a:gd name="connsiteX2" fmla="*/ 2310735 w 4021691"/>
              <a:gd name="connsiteY2" fmla="*/ 1101159 h 2924498"/>
              <a:gd name="connsiteX3" fmla="*/ 2284384 w 4021691"/>
              <a:gd name="connsiteY3" fmla="*/ 1115462 h 2924498"/>
              <a:gd name="connsiteX4" fmla="*/ 2294498 w 4021691"/>
              <a:gd name="connsiteY4" fmla="*/ 1215792 h 2924498"/>
              <a:gd name="connsiteX5" fmla="*/ 2849923 w 4021691"/>
              <a:gd name="connsiteY5" fmla="*/ 1668476 h 2924498"/>
              <a:gd name="connsiteX6" fmla="*/ 2937653 w 4021691"/>
              <a:gd name="connsiteY6" fmla="*/ 1659632 h 2924498"/>
              <a:gd name="connsiteX7" fmla="*/ 2994040 w 4021691"/>
              <a:gd name="connsiteY7" fmla="*/ 1591290 h 2924498"/>
              <a:gd name="connsiteX8" fmla="*/ 3419707 w 4021691"/>
              <a:gd name="connsiteY8" fmla="*/ 1414973 h 2924498"/>
              <a:gd name="connsiteX9" fmla="*/ 4021691 w 4021691"/>
              <a:gd name="connsiteY9" fmla="*/ 2016957 h 2924498"/>
              <a:gd name="connsiteX10" fmla="*/ 3419707 w 4021691"/>
              <a:gd name="connsiteY10" fmla="*/ 2618941 h 2924498"/>
              <a:gd name="connsiteX11" fmla="*/ 2920533 w 4021691"/>
              <a:gd name="connsiteY11" fmla="*/ 2353532 h 2924498"/>
              <a:gd name="connsiteX12" fmla="*/ 2894572 w 4021691"/>
              <a:gd name="connsiteY12" fmla="*/ 2305703 h 2924498"/>
              <a:gd name="connsiteX13" fmla="*/ 2849923 w 4021691"/>
              <a:gd name="connsiteY13" fmla="*/ 2302886 h 2924498"/>
              <a:gd name="connsiteX14" fmla="*/ 1649030 w 4021691"/>
              <a:gd name="connsiteY14" fmla="*/ 2924498 h 2924498"/>
              <a:gd name="connsiteX15" fmla="*/ 1698299 w 4021691"/>
              <a:gd name="connsiteY15" fmla="*/ 2897756 h 2924498"/>
              <a:gd name="connsiteX16" fmla="*/ 1700060 w 4021691"/>
              <a:gd name="connsiteY16" fmla="*/ 2869830 h 2924498"/>
              <a:gd name="connsiteX17" fmla="*/ 1133117 w 4021691"/>
              <a:gd name="connsiteY17" fmla="*/ 2302887 h 2924498"/>
              <a:gd name="connsiteX18" fmla="*/ 1123137 w 4021691"/>
              <a:gd name="connsiteY18" fmla="*/ 2303517 h 2924498"/>
              <a:gd name="connsiteX19" fmla="*/ 1101159 w 4021691"/>
              <a:gd name="connsiteY19" fmla="*/ 2344007 h 2924498"/>
              <a:gd name="connsiteX20" fmla="*/ 601984 w 4021691"/>
              <a:gd name="connsiteY20" fmla="*/ 2609416 h 2924498"/>
              <a:gd name="connsiteX21" fmla="*/ 0 w 4021691"/>
              <a:gd name="connsiteY21" fmla="*/ 2007432 h 2924498"/>
              <a:gd name="connsiteX22" fmla="*/ 601984 w 4021691"/>
              <a:gd name="connsiteY22" fmla="*/ 1405448 h 2924498"/>
              <a:gd name="connsiteX23" fmla="*/ 1101159 w 4021691"/>
              <a:gd name="connsiteY23" fmla="*/ 1670857 h 2924498"/>
              <a:gd name="connsiteX24" fmla="*/ 1135374 w 4021691"/>
              <a:gd name="connsiteY24" fmla="*/ 1733893 h 2924498"/>
              <a:gd name="connsiteX25" fmla="*/ 1230018 w 4021691"/>
              <a:gd name="connsiteY25" fmla="*/ 1724352 h 2924498"/>
              <a:gd name="connsiteX26" fmla="*/ 1682702 w 4021691"/>
              <a:gd name="connsiteY26" fmla="*/ 1168927 h 2924498"/>
              <a:gd name="connsiteX27" fmla="*/ 1679875 w 4021691"/>
              <a:gd name="connsiteY27" fmla="*/ 1124113 h 2924498"/>
              <a:gd name="connsiteX28" fmla="*/ 1637585 w 4021691"/>
              <a:gd name="connsiteY28" fmla="*/ 1101159 h 2924498"/>
              <a:gd name="connsiteX29" fmla="*/ 1372176 w 4021691"/>
              <a:gd name="connsiteY29" fmla="*/ 601984 h 2924498"/>
              <a:gd name="connsiteX30" fmla="*/ 1974160 w 4021691"/>
              <a:gd name="connsiteY30" fmla="*/ 0 h 2924498"/>
              <a:gd name="connsiteX0" fmla="*/ 1974160 w 4021691"/>
              <a:gd name="connsiteY0" fmla="*/ 0 h 2924498"/>
              <a:gd name="connsiteX1" fmla="*/ 2576144 w 4021691"/>
              <a:gd name="connsiteY1" fmla="*/ 601984 h 2924498"/>
              <a:gd name="connsiteX2" fmla="*/ 2310735 w 4021691"/>
              <a:gd name="connsiteY2" fmla="*/ 1101159 h 2924498"/>
              <a:gd name="connsiteX3" fmla="*/ 2284384 w 4021691"/>
              <a:gd name="connsiteY3" fmla="*/ 1115462 h 2924498"/>
              <a:gd name="connsiteX4" fmla="*/ 2294498 w 4021691"/>
              <a:gd name="connsiteY4" fmla="*/ 1215792 h 2924498"/>
              <a:gd name="connsiteX5" fmla="*/ 2849923 w 4021691"/>
              <a:gd name="connsiteY5" fmla="*/ 1668476 h 2924498"/>
              <a:gd name="connsiteX6" fmla="*/ 2937653 w 4021691"/>
              <a:gd name="connsiteY6" fmla="*/ 1659632 h 2924498"/>
              <a:gd name="connsiteX7" fmla="*/ 2994040 w 4021691"/>
              <a:gd name="connsiteY7" fmla="*/ 1591290 h 2924498"/>
              <a:gd name="connsiteX8" fmla="*/ 3419707 w 4021691"/>
              <a:gd name="connsiteY8" fmla="*/ 1414973 h 2924498"/>
              <a:gd name="connsiteX9" fmla="*/ 4021691 w 4021691"/>
              <a:gd name="connsiteY9" fmla="*/ 2016957 h 2924498"/>
              <a:gd name="connsiteX10" fmla="*/ 3419707 w 4021691"/>
              <a:gd name="connsiteY10" fmla="*/ 2618941 h 2924498"/>
              <a:gd name="connsiteX11" fmla="*/ 2920533 w 4021691"/>
              <a:gd name="connsiteY11" fmla="*/ 2353532 h 2924498"/>
              <a:gd name="connsiteX12" fmla="*/ 2894572 w 4021691"/>
              <a:gd name="connsiteY12" fmla="*/ 2305703 h 2924498"/>
              <a:gd name="connsiteX13" fmla="*/ 2849923 w 4021691"/>
              <a:gd name="connsiteY13" fmla="*/ 2302886 h 2924498"/>
              <a:gd name="connsiteX14" fmla="*/ 1649030 w 4021691"/>
              <a:gd name="connsiteY14" fmla="*/ 2924498 h 2924498"/>
              <a:gd name="connsiteX15" fmla="*/ 1700060 w 4021691"/>
              <a:gd name="connsiteY15" fmla="*/ 2869830 h 2924498"/>
              <a:gd name="connsiteX16" fmla="*/ 1133117 w 4021691"/>
              <a:gd name="connsiteY16" fmla="*/ 2302887 h 2924498"/>
              <a:gd name="connsiteX17" fmla="*/ 1123137 w 4021691"/>
              <a:gd name="connsiteY17" fmla="*/ 2303517 h 2924498"/>
              <a:gd name="connsiteX18" fmla="*/ 1101159 w 4021691"/>
              <a:gd name="connsiteY18" fmla="*/ 2344007 h 2924498"/>
              <a:gd name="connsiteX19" fmla="*/ 601984 w 4021691"/>
              <a:gd name="connsiteY19" fmla="*/ 2609416 h 2924498"/>
              <a:gd name="connsiteX20" fmla="*/ 0 w 4021691"/>
              <a:gd name="connsiteY20" fmla="*/ 2007432 h 2924498"/>
              <a:gd name="connsiteX21" fmla="*/ 601984 w 4021691"/>
              <a:gd name="connsiteY21" fmla="*/ 1405448 h 2924498"/>
              <a:gd name="connsiteX22" fmla="*/ 1101159 w 4021691"/>
              <a:gd name="connsiteY22" fmla="*/ 1670857 h 2924498"/>
              <a:gd name="connsiteX23" fmla="*/ 1135374 w 4021691"/>
              <a:gd name="connsiteY23" fmla="*/ 1733893 h 2924498"/>
              <a:gd name="connsiteX24" fmla="*/ 1230018 w 4021691"/>
              <a:gd name="connsiteY24" fmla="*/ 1724352 h 2924498"/>
              <a:gd name="connsiteX25" fmla="*/ 1682702 w 4021691"/>
              <a:gd name="connsiteY25" fmla="*/ 1168927 h 2924498"/>
              <a:gd name="connsiteX26" fmla="*/ 1679875 w 4021691"/>
              <a:gd name="connsiteY26" fmla="*/ 1124113 h 2924498"/>
              <a:gd name="connsiteX27" fmla="*/ 1637585 w 4021691"/>
              <a:gd name="connsiteY27" fmla="*/ 1101159 h 2924498"/>
              <a:gd name="connsiteX28" fmla="*/ 1372176 w 4021691"/>
              <a:gd name="connsiteY28" fmla="*/ 601984 h 2924498"/>
              <a:gd name="connsiteX29" fmla="*/ 1974160 w 4021691"/>
              <a:gd name="connsiteY29" fmla="*/ 0 h 2924498"/>
              <a:gd name="connsiteX0" fmla="*/ 1974160 w 4021691"/>
              <a:gd name="connsiteY0" fmla="*/ 0 h 2924498"/>
              <a:gd name="connsiteX1" fmla="*/ 2576144 w 4021691"/>
              <a:gd name="connsiteY1" fmla="*/ 601984 h 2924498"/>
              <a:gd name="connsiteX2" fmla="*/ 2310735 w 4021691"/>
              <a:gd name="connsiteY2" fmla="*/ 1101159 h 2924498"/>
              <a:gd name="connsiteX3" fmla="*/ 2284384 w 4021691"/>
              <a:gd name="connsiteY3" fmla="*/ 1115462 h 2924498"/>
              <a:gd name="connsiteX4" fmla="*/ 2294498 w 4021691"/>
              <a:gd name="connsiteY4" fmla="*/ 1215792 h 2924498"/>
              <a:gd name="connsiteX5" fmla="*/ 2849923 w 4021691"/>
              <a:gd name="connsiteY5" fmla="*/ 1668476 h 2924498"/>
              <a:gd name="connsiteX6" fmla="*/ 2937653 w 4021691"/>
              <a:gd name="connsiteY6" fmla="*/ 1659632 h 2924498"/>
              <a:gd name="connsiteX7" fmla="*/ 2994040 w 4021691"/>
              <a:gd name="connsiteY7" fmla="*/ 1591290 h 2924498"/>
              <a:gd name="connsiteX8" fmla="*/ 3419707 w 4021691"/>
              <a:gd name="connsiteY8" fmla="*/ 1414973 h 2924498"/>
              <a:gd name="connsiteX9" fmla="*/ 4021691 w 4021691"/>
              <a:gd name="connsiteY9" fmla="*/ 2016957 h 2924498"/>
              <a:gd name="connsiteX10" fmla="*/ 3419707 w 4021691"/>
              <a:gd name="connsiteY10" fmla="*/ 2618941 h 2924498"/>
              <a:gd name="connsiteX11" fmla="*/ 2920533 w 4021691"/>
              <a:gd name="connsiteY11" fmla="*/ 2353532 h 2924498"/>
              <a:gd name="connsiteX12" fmla="*/ 2894572 w 4021691"/>
              <a:gd name="connsiteY12" fmla="*/ 2305703 h 2924498"/>
              <a:gd name="connsiteX13" fmla="*/ 2849923 w 4021691"/>
              <a:gd name="connsiteY13" fmla="*/ 2302886 h 2924498"/>
              <a:gd name="connsiteX14" fmla="*/ 1649030 w 4021691"/>
              <a:gd name="connsiteY14" fmla="*/ 2924498 h 2924498"/>
              <a:gd name="connsiteX15" fmla="*/ 1133117 w 4021691"/>
              <a:gd name="connsiteY15" fmla="*/ 2302887 h 2924498"/>
              <a:gd name="connsiteX16" fmla="*/ 1123137 w 4021691"/>
              <a:gd name="connsiteY16" fmla="*/ 2303517 h 2924498"/>
              <a:gd name="connsiteX17" fmla="*/ 1101159 w 4021691"/>
              <a:gd name="connsiteY17" fmla="*/ 2344007 h 2924498"/>
              <a:gd name="connsiteX18" fmla="*/ 601984 w 4021691"/>
              <a:gd name="connsiteY18" fmla="*/ 2609416 h 2924498"/>
              <a:gd name="connsiteX19" fmla="*/ 0 w 4021691"/>
              <a:gd name="connsiteY19" fmla="*/ 2007432 h 2924498"/>
              <a:gd name="connsiteX20" fmla="*/ 601984 w 4021691"/>
              <a:gd name="connsiteY20" fmla="*/ 1405448 h 2924498"/>
              <a:gd name="connsiteX21" fmla="*/ 1101159 w 4021691"/>
              <a:gd name="connsiteY21" fmla="*/ 1670857 h 2924498"/>
              <a:gd name="connsiteX22" fmla="*/ 1135374 w 4021691"/>
              <a:gd name="connsiteY22" fmla="*/ 1733893 h 2924498"/>
              <a:gd name="connsiteX23" fmla="*/ 1230018 w 4021691"/>
              <a:gd name="connsiteY23" fmla="*/ 1724352 h 2924498"/>
              <a:gd name="connsiteX24" fmla="*/ 1682702 w 4021691"/>
              <a:gd name="connsiteY24" fmla="*/ 1168927 h 2924498"/>
              <a:gd name="connsiteX25" fmla="*/ 1679875 w 4021691"/>
              <a:gd name="connsiteY25" fmla="*/ 1124113 h 2924498"/>
              <a:gd name="connsiteX26" fmla="*/ 1637585 w 4021691"/>
              <a:gd name="connsiteY26" fmla="*/ 1101159 h 2924498"/>
              <a:gd name="connsiteX27" fmla="*/ 1372176 w 4021691"/>
              <a:gd name="connsiteY27" fmla="*/ 601984 h 2924498"/>
              <a:gd name="connsiteX28" fmla="*/ 1974160 w 4021691"/>
              <a:gd name="connsiteY28" fmla="*/ 0 h 2924498"/>
              <a:gd name="connsiteX0" fmla="*/ 1974160 w 4021691"/>
              <a:gd name="connsiteY0" fmla="*/ 0 h 2618941"/>
              <a:gd name="connsiteX1" fmla="*/ 2576144 w 4021691"/>
              <a:gd name="connsiteY1" fmla="*/ 601984 h 2618941"/>
              <a:gd name="connsiteX2" fmla="*/ 2310735 w 4021691"/>
              <a:gd name="connsiteY2" fmla="*/ 1101159 h 2618941"/>
              <a:gd name="connsiteX3" fmla="*/ 2284384 w 4021691"/>
              <a:gd name="connsiteY3" fmla="*/ 1115462 h 2618941"/>
              <a:gd name="connsiteX4" fmla="*/ 2294498 w 4021691"/>
              <a:gd name="connsiteY4" fmla="*/ 1215792 h 2618941"/>
              <a:gd name="connsiteX5" fmla="*/ 2849923 w 4021691"/>
              <a:gd name="connsiteY5" fmla="*/ 1668476 h 2618941"/>
              <a:gd name="connsiteX6" fmla="*/ 2937653 w 4021691"/>
              <a:gd name="connsiteY6" fmla="*/ 1659632 h 2618941"/>
              <a:gd name="connsiteX7" fmla="*/ 2994040 w 4021691"/>
              <a:gd name="connsiteY7" fmla="*/ 1591290 h 2618941"/>
              <a:gd name="connsiteX8" fmla="*/ 3419707 w 4021691"/>
              <a:gd name="connsiteY8" fmla="*/ 1414973 h 2618941"/>
              <a:gd name="connsiteX9" fmla="*/ 4021691 w 4021691"/>
              <a:gd name="connsiteY9" fmla="*/ 2016957 h 2618941"/>
              <a:gd name="connsiteX10" fmla="*/ 3419707 w 4021691"/>
              <a:gd name="connsiteY10" fmla="*/ 2618941 h 2618941"/>
              <a:gd name="connsiteX11" fmla="*/ 2920533 w 4021691"/>
              <a:gd name="connsiteY11" fmla="*/ 2353532 h 2618941"/>
              <a:gd name="connsiteX12" fmla="*/ 2894572 w 4021691"/>
              <a:gd name="connsiteY12" fmla="*/ 2305703 h 2618941"/>
              <a:gd name="connsiteX13" fmla="*/ 2849923 w 4021691"/>
              <a:gd name="connsiteY13" fmla="*/ 2302886 h 2618941"/>
              <a:gd name="connsiteX14" fmla="*/ 1133117 w 4021691"/>
              <a:gd name="connsiteY14" fmla="*/ 2302887 h 2618941"/>
              <a:gd name="connsiteX15" fmla="*/ 1123137 w 4021691"/>
              <a:gd name="connsiteY15" fmla="*/ 2303517 h 2618941"/>
              <a:gd name="connsiteX16" fmla="*/ 1101159 w 4021691"/>
              <a:gd name="connsiteY16" fmla="*/ 2344007 h 2618941"/>
              <a:gd name="connsiteX17" fmla="*/ 601984 w 4021691"/>
              <a:gd name="connsiteY17" fmla="*/ 2609416 h 2618941"/>
              <a:gd name="connsiteX18" fmla="*/ 0 w 4021691"/>
              <a:gd name="connsiteY18" fmla="*/ 2007432 h 2618941"/>
              <a:gd name="connsiteX19" fmla="*/ 601984 w 4021691"/>
              <a:gd name="connsiteY19" fmla="*/ 1405448 h 2618941"/>
              <a:gd name="connsiteX20" fmla="*/ 1101159 w 4021691"/>
              <a:gd name="connsiteY20" fmla="*/ 1670857 h 2618941"/>
              <a:gd name="connsiteX21" fmla="*/ 1135374 w 4021691"/>
              <a:gd name="connsiteY21" fmla="*/ 1733893 h 2618941"/>
              <a:gd name="connsiteX22" fmla="*/ 1230018 w 4021691"/>
              <a:gd name="connsiteY22" fmla="*/ 1724352 h 2618941"/>
              <a:gd name="connsiteX23" fmla="*/ 1682702 w 4021691"/>
              <a:gd name="connsiteY23" fmla="*/ 1168927 h 2618941"/>
              <a:gd name="connsiteX24" fmla="*/ 1679875 w 4021691"/>
              <a:gd name="connsiteY24" fmla="*/ 1124113 h 2618941"/>
              <a:gd name="connsiteX25" fmla="*/ 1637585 w 4021691"/>
              <a:gd name="connsiteY25" fmla="*/ 1101159 h 2618941"/>
              <a:gd name="connsiteX26" fmla="*/ 1372176 w 4021691"/>
              <a:gd name="connsiteY26" fmla="*/ 601984 h 2618941"/>
              <a:gd name="connsiteX27" fmla="*/ 1974160 w 4021691"/>
              <a:gd name="connsiteY27" fmla="*/ 0 h 2618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21691" h="2618941">
                <a:moveTo>
                  <a:pt x="1974160" y="0"/>
                </a:moveTo>
                <a:cubicBezTo>
                  <a:pt x="2306627" y="0"/>
                  <a:pt x="2576144" y="269517"/>
                  <a:pt x="2576144" y="601984"/>
                </a:cubicBezTo>
                <a:cubicBezTo>
                  <a:pt x="2576144" y="809776"/>
                  <a:pt x="2470864" y="992978"/>
                  <a:pt x="2310735" y="1101159"/>
                </a:cubicBezTo>
                <a:lnTo>
                  <a:pt x="2284384" y="1115462"/>
                </a:lnTo>
                <a:lnTo>
                  <a:pt x="2294498" y="1215792"/>
                </a:lnTo>
                <a:cubicBezTo>
                  <a:pt x="2347364" y="1474138"/>
                  <a:pt x="2575948" y="1668476"/>
                  <a:pt x="2849923" y="1668476"/>
                </a:cubicBezTo>
                <a:lnTo>
                  <a:pt x="2937653" y="1659632"/>
                </a:lnTo>
                <a:lnTo>
                  <a:pt x="2994040" y="1591290"/>
                </a:lnTo>
                <a:cubicBezTo>
                  <a:pt x="3102978" y="1482352"/>
                  <a:pt x="3253474" y="1414973"/>
                  <a:pt x="3419707" y="1414973"/>
                </a:cubicBezTo>
                <a:cubicBezTo>
                  <a:pt x="3752174" y="1414973"/>
                  <a:pt x="4021691" y="1684490"/>
                  <a:pt x="4021691" y="2016957"/>
                </a:cubicBezTo>
                <a:cubicBezTo>
                  <a:pt x="4021691" y="2349424"/>
                  <a:pt x="3752174" y="2618941"/>
                  <a:pt x="3419707" y="2618941"/>
                </a:cubicBezTo>
                <a:cubicBezTo>
                  <a:pt x="3211915" y="2618941"/>
                  <a:pt x="3028713" y="2513661"/>
                  <a:pt x="2920533" y="2353532"/>
                </a:cubicBezTo>
                <a:lnTo>
                  <a:pt x="2894572" y="2305703"/>
                </a:lnTo>
                <a:lnTo>
                  <a:pt x="2849923" y="2302886"/>
                </a:lnTo>
                <a:lnTo>
                  <a:pt x="1133117" y="2302887"/>
                </a:lnTo>
                <a:lnTo>
                  <a:pt x="1123137" y="2303517"/>
                </a:lnTo>
                <a:lnTo>
                  <a:pt x="1101159" y="2344007"/>
                </a:lnTo>
                <a:cubicBezTo>
                  <a:pt x="992978" y="2504136"/>
                  <a:pt x="809776" y="2609416"/>
                  <a:pt x="601984" y="2609416"/>
                </a:cubicBezTo>
                <a:cubicBezTo>
                  <a:pt x="269517" y="2609416"/>
                  <a:pt x="0" y="2339899"/>
                  <a:pt x="0" y="2007432"/>
                </a:cubicBezTo>
                <a:cubicBezTo>
                  <a:pt x="0" y="1674965"/>
                  <a:pt x="269517" y="1405448"/>
                  <a:pt x="601984" y="1405448"/>
                </a:cubicBezTo>
                <a:cubicBezTo>
                  <a:pt x="809776" y="1405448"/>
                  <a:pt x="992978" y="1510728"/>
                  <a:pt x="1101159" y="1670857"/>
                </a:cubicBezTo>
                <a:lnTo>
                  <a:pt x="1135374" y="1733893"/>
                </a:lnTo>
                <a:lnTo>
                  <a:pt x="1230018" y="1724352"/>
                </a:lnTo>
                <a:cubicBezTo>
                  <a:pt x="1488364" y="1671487"/>
                  <a:pt x="1682702" y="1442902"/>
                  <a:pt x="1682702" y="1168927"/>
                </a:cubicBezTo>
                <a:lnTo>
                  <a:pt x="1679875" y="1124113"/>
                </a:lnTo>
                <a:lnTo>
                  <a:pt x="1637585" y="1101159"/>
                </a:lnTo>
                <a:cubicBezTo>
                  <a:pt x="1477456" y="992978"/>
                  <a:pt x="1372176" y="809776"/>
                  <a:pt x="1372176" y="601984"/>
                </a:cubicBezTo>
                <a:cubicBezTo>
                  <a:pt x="1372176" y="269517"/>
                  <a:pt x="1641693" y="0"/>
                  <a:pt x="1974160" y="0"/>
                </a:cubicBezTo>
                <a:close/>
              </a:path>
            </a:pathLst>
          </a:cu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349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4000" dirty="0">
              <a:solidFill>
                <a:schemeClr val="tx1">
                  <a:lumMod val="85000"/>
                  <a:lumOff val="15000"/>
                </a:schemeClr>
              </a:solidFill>
              <a:latin typeface="Adobe Gothic Std B" panose="020B0800000000000000" pitchFamily="34" charset="-128"/>
              <a:ea typeface="Adobe Gothic Std B" panose="020B0800000000000000" pitchFamily="34" charset="-128"/>
            </a:endParaRPr>
          </a:p>
        </p:txBody>
      </p:sp>
      <p:grpSp>
        <p:nvGrpSpPr>
          <p:cNvPr id="36" name="组合 35"/>
          <p:cNvGrpSpPr/>
          <p:nvPr/>
        </p:nvGrpSpPr>
        <p:grpSpPr>
          <a:xfrm>
            <a:off x="5143500" y="2573305"/>
            <a:ext cx="909911" cy="909911"/>
            <a:chOff x="1079075" y="2509242"/>
            <a:chExt cx="812538" cy="812538"/>
          </a:xfrm>
        </p:grpSpPr>
        <p:sp>
          <p:nvSpPr>
            <p:cNvPr id="38" name="椭圆 37"/>
            <p:cNvSpPr/>
            <p:nvPr/>
          </p:nvSpPr>
          <p:spPr>
            <a:xfrm>
              <a:off x="1079075" y="2509242"/>
              <a:ext cx="812538" cy="812538"/>
            </a:xfrm>
            <a:prstGeom prst="ellipse">
              <a:avLst/>
            </a:prstGeom>
            <a:solidFill>
              <a:srgbClr val="00B9B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223380" y="2653547"/>
              <a:ext cx="523928" cy="523928"/>
            </a:xfrm>
            <a:prstGeom prst="ellipse">
              <a:avLst/>
            </a:prstGeom>
            <a:noFill/>
            <a:ln w="25400">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p:nvPr/>
          </p:nvCxnSpPr>
          <p:spPr>
            <a:xfrm>
              <a:off x="1480286" y="2790825"/>
              <a:ext cx="0" cy="1301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475524" y="2919413"/>
              <a:ext cx="196114"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3746500" y="3983005"/>
            <a:ext cx="909911" cy="909911"/>
            <a:chOff x="1079075" y="2509242"/>
            <a:chExt cx="812538" cy="812538"/>
          </a:xfrm>
        </p:grpSpPr>
        <p:sp>
          <p:nvSpPr>
            <p:cNvPr id="43" name="椭圆 42"/>
            <p:cNvSpPr/>
            <p:nvPr/>
          </p:nvSpPr>
          <p:spPr>
            <a:xfrm>
              <a:off x="1079075" y="2509242"/>
              <a:ext cx="812538" cy="812538"/>
            </a:xfrm>
            <a:prstGeom prst="ellipse">
              <a:avLst/>
            </a:prstGeom>
            <a:solidFill>
              <a:srgbClr val="47ADC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223380" y="2653547"/>
              <a:ext cx="523928" cy="523928"/>
            </a:xfrm>
            <a:prstGeom prst="ellipse">
              <a:avLst/>
            </a:prstGeom>
            <a:noFill/>
            <a:ln w="25400">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7" name="直接连接符 46"/>
            <p:cNvCxnSpPr/>
            <p:nvPr/>
          </p:nvCxnSpPr>
          <p:spPr>
            <a:xfrm>
              <a:off x="1480286" y="2790825"/>
              <a:ext cx="0" cy="1301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a:off x="1292676" y="2919413"/>
              <a:ext cx="196114"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6" name="组合 75"/>
          <p:cNvGrpSpPr/>
          <p:nvPr/>
        </p:nvGrpSpPr>
        <p:grpSpPr>
          <a:xfrm>
            <a:off x="6604000" y="4021105"/>
            <a:ext cx="909911" cy="909911"/>
            <a:chOff x="1079075" y="2509242"/>
            <a:chExt cx="812538" cy="812538"/>
          </a:xfrm>
        </p:grpSpPr>
        <p:sp>
          <p:nvSpPr>
            <p:cNvPr id="77" name="椭圆 76"/>
            <p:cNvSpPr/>
            <p:nvPr/>
          </p:nvSpPr>
          <p:spPr>
            <a:xfrm>
              <a:off x="1079075" y="2509242"/>
              <a:ext cx="812538" cy="812538"/>
            </a:xfrm>
            <a:prstGeom prst="ellipse">
              <a:avLst/>
            </a:prstGeom>
            <a:solidFill>
              <a:srgbClr val="FFAD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1223380" y="2653547"/>
              <a:ext cx="523928" cy="523928"/>
            </a:xfrm>
            <a:prstGeom prst="ellipse">
              <a:avLst/>
            </a:prstGeom>
            <a:noFill/>
            <a:ln w="25400">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9" name="直接连接符 78"/>
            <p:cNvCxnSpPr/>
            <p:nvPr/>
          </p:nvCxnSpPr>
          <p:spPr>
            <a:xfrm>
              <a:off x="1480286" y="2790825"/>
              <a:ext cx="0" cy="1301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6200000">
              <a:off x="1382229" y="3000217"/>
              <a:ext cx="196114"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2" name="椭圆 81"/>
          <p:cNvSpPr/>
          <p:nvPr/>
        </p:nvSpPr>
        <p:spPr>
          <a:xfrm>
            <a:off x="5158335" y="3821407"/>
            <a:ext cx="909911" cy="909911"/>
          </a:xfrm>
          <a:prstGeom prst="ellipse">
            <a:avLst/>
          </a:prstGeom>
          <a:gradFill>
            <a:gsLst>
              <a:gs pos="100000">
                <a:srgbClr val="F9F8FD"/>
              </a:gs>
              <a:gs pos="52000">
                <a:srgbClr val="BEC5CD"/>
              </a:gs>
            </a:gsLst>
            <a:path path="circle">
              <a:fillToRect l="50000" t="-80000" r="50000" b="18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5623071" y="2199483"/>
            <a:ext cx="4393700" cy="0"/>
          </a:xfrm>
          <a:prstGeom prst="line">
            <a:avLst/>
          </a:prstGeom>
          <a:ln w="19050">
            <a:solidFill>
              <a:srgbClr val="00B9B1"/>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807075" y="1816298"/>
            <a:ext cx="1854995" cy="369332"/>
          </a:xfrm>
          <a:prstGeom prst="rect">
            <a:avLst/>
          </a:prstGeom>
        </p:spPr>
        <p:txBody>
          <a:bodyPr wrap="none">
            <a:spAutoFit/>
          </a:bodyPr>
          <a:lstStyle/>
          <a:p>
            <a:r>
              <a:rPr lang="en-US" altLang="zh-CN" b="1" dirty="0">
                <a:solidFill>
                  <a:srgbClr val="008780"/>
                </a:solidFill>
                <a:latin typeface="微软雅黑" panose="020B0503020204020204" pitchFamily="34" charset="-122"/>
                <a:ea typeface="微软雅黑" panose="020B0503020204020204" pitchFamily="34" charset="-122"/>
              </a:rPr>
              <a:t>01</a:t>
            </a:r>
            <a:r>
              <a:rPr lang="zh-CN" altLang="en-US" b="1" dirty="0">
                <a:solidFill>
                  <a:srgbClr val="008780"/>
                </a:solidFill>
                <a:latin typeface="微软雅黑" panose="020B0503020204020204" pitchFamily="34" charset="-122"/>
                <a:ea typeface="微软雅黑" panose="020B0503020204020204" pitchFamily="34" charset="-122"/>
              </a:rPr>
              <a:t>我学习了什么</a:t>
            </a:r>
          </a:p>
        </p:txBody>
      </p:sp>
      <p:sp>
        <p:nvSpPr>
          <p:cNvPr id="83" name="矩形 82"/>
          <p:cNvSpPr/>
          <p:nvPr/>
        </p:nvSpPr>
        <p:spPr>
          <a:xfrm>
            <a:off x="6096000" y="2280917"/>
            <a:ext cx="5239232" cy="584775"/>
          </a:xfrm>
          <a:prstGeom prst="rect">
            <a:avLst/>
          </a:prstGeom>
        </p:spPr>
        <p:txBody>
          <a:bodyPr wrap="square">
            <a:spAutoFit/>
          </a:bodyPr>
          <a:lstStyle/>
          <a:p>
            <a:r>
              <a:rPr lang="zh-CN" altLang="en-US" sz="1600" dirty="0">
                <a:solidFill>
                  <a:srgbClr val="4D4D4D"/>
                </a:solidFill>
                <a:ea typeface="微软雅黑" panose="020B0503020204020204" pitchFamily="34" charset="-122"/>
                <a:cs typeface="+mn-ea"/>
                <a:sym typeface="+mn-lt"/>
              </a:rPr>
              <a:t>我从学习的专业中获取了什么收益；参加过什么社会实践活动，提高和升华了哪方面的知识。</a:t>
            </a:r>
            <a:endParaRPr lang="zh-CN" altLang="en-US" sz="1600" dirty="0">
              <a:solidFill>
                <a:srgbClr val="404040"/>
              </a:solidFill>
              <a:latin typeface="微软雅黑" panose="020B0503020204020204" pitchFamily="34" charset="-122"/>
              <a:ea typeface="微软雅黑" panose="020B0503020204020204" pitchFamily="34" charset="-122"/>
            </a:endParaRPr>
          </a:p>
        </p:txBody>
      </p:sp>
      <p:cxnSp>
        <p:nvCxnSpPr>
          <p:cNvPr id="84" name="直接连接符 83"/>
          <p:cNvCxnSpPr/>
          <p:nvPr/>
        </p:nvCxnSpPr>
        <p:spPr>
          <a:xfrm>
            <a:off x="7745001" y="4474962"/>
            <a:ext cx="4320000" cy="0"/>
          </a:xfrm>
          <a:prstGeom prst="line">
            <a:avLst/>
          </a:prstGeom>
          <a:ln w="19050">
            <a:solidFill>
              <a:srgbClr val="FFAD00"/>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7929005" y="4091777"/>
            <a:ext cx="2085827" cy="369332"/>
          </a:xfrm>
          <a:prstGeom prst="rect">
            <a:avLst/>
          </a:prstGeom>
        </p:spPr>
        <p:txBody>
          <a:bodyPr wrap="none">
            <a:spAutoFit/>
          </a:bodyPr>
          <a:lstStyle/>
          <a:p>
            <a:r>
              <a:rPr lang="en-US" altLang="zh-CN" b="1" dirty="0">
                <a:solidFill>
                  <a:srgbClr val="FFAD00"/>
                </a:solidFill>
                <a:latin typeface="微软雅黑" panose="020B0503020204020204" pitchFamily="34" charset="-122"/>
                <a:ea typeface="微软雅黑" panose="020B0503020204020204" pitchFamily="34" charset="-122"/>
              </a:rPr>
              <a:t>02</a:t>
            </a:r>
            <a:r>
              <a:rPr lang="zh-CN" altLang="en-US" b="1" dirty="0">
                <a:solidFill>
                  <a:srgbClr val="FFAD00"/>
                </a:solidFill>
                <a:latin typeface="微软雅黑" panose="020B0503020204020204" pitchFamily="34" charset="-122"/>
                <a:ea typeface="微软雅黑" panose="020B0503020204020204" pitchFamily="34" charset="-122"/>
              </a:rPr>
              <a:t>我曾经做过什么</a:t>
            </a:r>
          </a:p>
        </p:txBody>
      </p:sp>
      <p:sp>
        <p:nvSpPr>
          <p:cNvPr id="86" name="矩形 85"/>
          <p:cNvSpPr/>
          <p:nvPr/>
        </p:nvSpPr>
        <p:spPr>
          <a:xfrm>
            <a:off x="7950748" y="4554328"/>
            <a:ext cx="4114253" cy="830997"/>
          </a:xfrm>
          <a:prstGeom prst="rect">
            <a:avLst/>
          </a:prstGeom>
        </p:spPr>
        <p:txBody>
          <a:bodyPr wrap="square">
            <a:spAutoFit/>
          </a:bodyPr>
          <a:lstStyle/>
          <a:p>
            <a:r>
              <a:rPr lang="zh-CN" altLang="en-US" sz="1600" dirty="0">
                <a:solidFill>
                  <a:srgbClr val="4D4D4D"/>
                </a:solidFill>
                <a:ea typeface="微软雅黑" panose="020B0503020204020204" pitchFamily="34" charset="-122"/>
                <a:cs typeface="+mn-ea"/>
                <a:sym typeface="+mn-lt"/>
              </a:rPr>
              <a:t>大学期间担任过学生干部，曾经在某知名组织工作等社会实践活动，取得的成就及积累的经验，获得过的奖励等。</a:t>
            </a:r>
            <a:endParaRPr lang="zh-CN" altLang="en-US" sz="1600" dirty="0">
              <a:solidFill>
                <a:srgbClr val="404040"/>
              </a:solidFill>
              <a:latin typeface="微软雅黑" panose="020B0503020204020204" pitchFamily="34" charset="-122"/>
              <a:ea typeface="微软雅黑" panose="020B0503020204020204" pitchFamily="34" charset="-122"/>
            </a:endParaRPr>
          </a:p>
        </p:txBody>
      </p:sp>
      <p:cxnSp>
        <p:nvCxnSpPr>
          <p:cNvPr id="87" name="直接连接符 86"/>
          <p:cNvCxnSpPr/>
          <p:nvPr/>
        </p:nvCxnSpPr>
        <p:spPr>
          <a:xfrm>
            <a:off x="107449" y="4474962"/>
            <a:ext cx="3438934" cy="0"/>
          </a:xfrm>
          <a:prstGeom prst="line">
            <a:avLst/>
          </a:prstGeom>
          <a:ln w="19050">
            <a:solidFill>
              <a:srgbClr val="47ADC4"/>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88" name="矩形 87"/>
          <p:cNvSpPr/>
          <p:nvPr/>
        </p:nvSpPr>
        <p:spPr>
          <a:xfrm>
            <a:off x="1159115" y="4091777"/>
            <a:ext cx="2316660" cy="369332"/>
          </a:xfrm>
          <a:prstGeom prst="rect">
            <a:avLst/>
          </a:prstGeom>
        </p:spPr>
        <p:txBody>
          <a:bodyPr wrap="none">
            <a:spAutoFit/>
          </a:bodyPr>
          <a:lstStyle/>
          <a:p>
            <a:r>
              <a:rPr lang="en-US" altLang="zh-CN" b="1" dirty="0">
                <a:solidFill>
                  <a:srgbClr val="47ADC4"/>
                </a:solidFill>
                <a:latin typeface="微软雅黑" panose="020B0503020204020204" pitchFamily="34" charset="-122"/>
                <a:ea typeface="微软雅黑" panose="020B0503020204020204" pitchFamily="34" charset="-122"/>
              </a:rPr>
              <a:t>03</a:t>
            </a:r>
            <a:r>
              <a:rPr lang="zh-CN" altLang="en-US" b="1" dirty="0">
                <a:solidFill>
                  <a:srgbClr val="47ADC4"/>
                </a:solidFill>
                <a:latin typeface="微软雅黑" panose="020B0503020204020204" pitchFamily="34" charset="-122"/>
                <a:ea typeface="微软雅黑" panose="020B0503020204020204" pitchFamily="34" charset="-122"/>
              </a:rPr>
              <a:t>我最成功的是什么</a:t>
            </a:r>
          </a:p>
        </p:txBody>
      </p:sp>
      <p:sp>
        <p:nvSpPr>
          <p:cNvPr id="89" name="矩形 88"/>
          <p:cNvSpPr/>
          <p:nvPr/>
        </p:nvSpPr>
        <p:spPr>
          <a:xfrm>
            <a:off x="-87281" y="4554328"/>
            <a:ext cx="3552184" cy="584775"/>
          </a:xfrm>
          <a:prstGeom prst="rect">
            <a:avLst/>
          </a:prstGeom>
        </p:spPr>
        <p:txBody>
          <a:bodyPr wrap="square">
            <a:spAutoFit/>
          </a:bodyPr>
          <a:lstStyle/>
          <a:p>
            <a:pPr algn="r"/>
            <a:r>
              <a:rPr lang="zh-CN" altLang="en-US" sz="1600" dirty="0">
                <a:latin typeface="+mn-ea"/>
                <a:cs typeface="+mn-ea"/>
                <a:sym typeface="+mn-lt"/>
              </a:rPr>
              <a:t>为何成功的？是偶然还是必然</a:t>
            </a:r>
            <a:r>
              <a:rPr lang="en-US" altLang="zh-CN" sz="1600" dirty="0">
                <a:latin typeface="+mn-ea"/>
                <a:cs typeface="+mn-ea"/>
                <a:sym typeface="+mn-lt"/>
              </a:rPr>
              <a:t>?</a:t>
            </a:r>
            <a:r>
              <a:rPr lang="zh-CN" altLang="en-US" sz="1600" dirty="0">
                <a:latin typeface="+mn-ea"/>
                <a:cs typeface="+mn-ea"/>
                <a:sym typeface="+mn-lt"/>
              </a:rPr>
              <a:t>是否是自己能力所为</a:t>
            </a:r>
            <a:r>
              <a:rPr lang="en-US" altLang="zh-CN" sz="1600" dirty="0">
                <a:latin typeface="+mn-ea"/>
                <a:cs typeface="+mn-ea"/>
                <a:sym typeface="+mn-lt"/>
              </a:rPr>
              <a:t>?</a:t>
            </a:r>
            <a:endParaRPr lang="zh-CN" altLang="en-US" sz="1600" dirty="0">
              <a:solidFill>
                <a:srgbClr val="404040"/>
              </a:solidFill>
              <a:latin typeface="+mn-ea"/>
            </a:endParaRPr>
          </a:p>
        </p:txBody>
      </p:sp>
      <p:grpSp>
        <p:nvGrpSpPr>
          <p:cNvPr id="90" name="组合 89"/>
          <p:cNvGrpSpPr/>
          <p:nvPr/>
        </p:nvGrpSpPr>
        <p:grpSpPr>
          <a:xfrm>
            <a:off x="5230077" y="3870383"/>
            <a:ext cx="765564" cy="785206"/>
            <a:chOff x="1874671" y="1547725"/>
            <a:chExt cx="3655977" cy="3749777"/>
          </a:xfrm>
        </p:grpSpPr>
        <p:sp>
          <p:nvSpPr>
            <p:cNvPr id="91" name="矩形 90"/>
            <p:cNvSpPr/>
            <p:nvPr/>
          </p:nvSpPr>
          <p:spPr>
            <a:xfrm>
              <a:off x="2711843" y="1752442"/>
              <a:ext cx="204717" cy="204717"/>
            </a:xfrm>
            <a:prstGeom prst="rect">
              <a:avLst/>
            </a:prstGeom>
            <a:solidFill>
              <a:srgbClr val="00B9B1"/>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91"/>
            <p:cNvSpPr/>
            <p:nvPr/>
          </p:nvSpPr>
          <p:spPr>
            <a:xfrm>
              <a:off x="3568186" y="1547725"/>
              <a:ext cx="204717" cy="204717"/>
            </a:xfrm>
            <a:prstGeom prst="rect">
              <a:avLst/>
            </a:prstGeom>
            <a:solidFill>
              <a:srgbClr val="00B9B1"/>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92"/>
            <p:cNvSpPr/>
            <p:nvPr/>
          </p:nvSpPr>
          <p:spPr>
            <a:xfrm>
              <a:off x="4424529" y="1752442"/>
              <a:ext cx="204717" cy="204717"/>
            </a:xfrm>
            <a:prstGeom prst="rect">
              <a:avLst/>
            </a:prstGeom>
            <a:solidFill>
              <a:srgbClr val="00B9B1"/>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p:cNvSpPr/>
            <p:nvPr/>
          </p:nvSpPr>
          <p:spPr>
            <a:xfrm>
              <a:off x="5121214" y="2463642"/>
              <a:ext cx="204717" cy="204717"/>
            </a:xfrm>
            <a:prstGeom prst="rect">
              <a:avLst/>
            </a:prstGeom>
            <a:solidFill>
              <a:srgbClr val="00B9B1"/>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矩形 94"/>
            <p:cNvSpPr/>
            <p:nvPr/>
          </p:nvSpPr>
          <p:spPr>
            <a:xfrm>
              <a:off x="5325931" y="3232900"/>
              <a:ext cx="204717" cy="204717"/>
            </a:xfrm>
            <a:prstGeom prst="rect">
              <a:avLst/>
            </a:prstGeom>
            <a:solidFill>
              <a:srgbClr val="00B9B1"/>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5124789" y="4205031"/>
              <a:ext cx="204717" cy="204717"/>
            </a:xfrm>
            <a:prstGeom prst="rect">
              <a:avLst/>
            </a:prstGeom>
            <a:solidFill>
              <a:srgbClr val="00B9B1"/>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矩形 96"/>
            <p:cNvSpPr/>
            <p:nvPr/>
          </p:nvSpPr>
          <p:spPr>
            <a:xfrm>
              <a:off x="4424529" y="4858174"/>
              <a:ext cx="204717" cy="204717"/>
            </a:xfrm>
            <a:prstGeom prst="rect">
              <a:avLst/>
            </a:prstGeom>
            <a:solidFill>
              <a:srgbClr val="00B9B1"/>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97"/>
            <p:cNvSpPr/>
            <p:nvPr/>
          </p:nvSpPr>
          <p:spPr>
            <a:xfrm>
              <a:off x="3568185" y="5092785"/>
              <a:ext cx="204717" cy="204717"/>
            </a:xfrm>
            <a:prstGeom prst="rect">
              <a:avLst/>
            </a:prstGeom>
            <a:solidFill>
              <a:srgbClr val="00B9B1"/>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98"/>
            <p:cNvSpPr/>
            <p:nvPr/>
          </p:nvSpPr>
          <p:spPr>
            <a:xfrm>
              <a:off x="2684872" y="4858173"/>
              <a:ext cx="204717" cy="204717"/>
            </a:xfrm>
            <a:prstGeom prst="rect">
              <a:avLst/>
            </a:prstGeom>
            <a:solidFill>
              <a:srgbClr val="00B9B1"/>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矩形 99"/>
            <p:cNvSpPr/>
            <p:nvPr/>
          </p:nvSpPr>
          <p:spPr>
            <a:xfrm>
              <a:off x="2118815" y="4205030"/>
              <a:ext cx="204717" cy="204717"/>
            </a:xfrm>
            <a:prstGeom prst="rect">
              <a:avLst/>
            </a:prstGeom>
            <a:solidFill>
              <a:srgbClr val="00B9B1"/>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矩形 100"/>
            <p:cNvSpPr/>
            <p:nvPr/>
          </p:nvSpPr>
          <p:spPr>
            <a:xfrm>
              <a:off x="1874671" y="3232899"/>
              <a:ext cx="204717" cy="204717"/>
            </a:xfrm>
            <a:prstGeom prst="rect">
              <a:avLst/>
            </a:prstGeom>
            <a:solidFill>
              <a:srgbClr val="00B9B1"/>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矩形 101"/>
            <p:cNvSpPr/>
            <p:nvPr/>
          </p:nvSpPr>
          <p:spPr>
            <a:xfrm>
              <a:off x="2079388" y="2447340"/>
              <a:ext cx="204717" cy="204717"/>
            </a:xfrm>
            <a:prstGeom prst="rect">
              <a:avLst/>
            </a:prstGeom>
            <a:solidFill>
              <a:srgbClr val="00B9B1"/>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矩形 102"/>
            <p:cNvSpPr/>
            <p:nvPr/>
          </p:nvSpPr>
          <p:spPr>
            <a:xfrm rot="3600000">
              <a:off x="4040396" y="2383553"/>
              <a:ext cx="105251" cy="1517957"/>
            </a:xfrm>
            <a:prstGeom prst="rect">
              <a:avLst/>
            </a:prstGeom>
            <a:solidFill>
              <a:srgbClr val="FFAD00"/>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矩形 103"/>
            <p:cNvSpPr/>
            <p:nvPr/>
          </p:nvSpPr>
          <p:spPr>
            <a:xfrm rot="18600000">
              <a:off x="3359450" y="2574619"/>
              <a:ext cx="180000" cy="1223291"/>
            </a:xfrm>
            <a:prstGeom prst="rect">
              <a:avLst/>
            </a:prstGeom>
            <a:solidFill>
              <a:srgbClr val="FFAD00"/>
            </a:solidFill>
            <a:ln>
              <a:noFill/>
            </a:ln>
            <a:effectLst>
              <a:outerShdw blurRad="127000" dist="76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5449120" y="3784095"/>
            <a:ext cx="300082" cy="215444"/>
          </a:xfrm>
          <a:prstGeom prst="rect">
            <a:avLst/>
          </a:prstGeom>
          <a:noFill/>
        </p:spPr>
        <p:txBody>
          <a:bodyPr wrap="none" rtlCol="0">
            <a:spAutoFit/>
          </a:bodyPr>
          <a:lstStyle/>
          <a:p>
            <a:r>
              <a:rPr lang="en-US" altLang="zh-CN" sz="800" dirty="0">
                <a:solidFill>
                  <a:srgbClr val="404040"/>
                </a:solidFill>
              </a:rPr>
              <a:t>12</a:t>
            </a:r>
            <a:endParaRPr lang="zh-CN" altLang="en-US" sz="800" dirty="0">
              <a:solidFill>
                <a:srgbClr val="404040"/>
              </a:solidFill>
            </a:endParaRPr>
          </a:p>
        </p:txBody>
      </p:sp>
      <p:sp>
        <p:nvSpPr>
          <p:cNvPr id="106" name="文本框 105"/>
          <p:cNvSpPr txBox="1"/>
          <p:nvPr/>
        </p:nvSpPr>
        <p:spPr>
          <a:xfrm>
            <a:off x="5660697" y="3821407"/>
            <a:ext cx="242374" cy="215444"/>
          </a:xfrm>
          <a:prstGeom prst="rect">
            <a:avLst/>
          </a:prstGeom>
          <a:noFill/>
        </p:spPr>
        <p:txBody>
          <a:bodyPr wrap="none" rtlCol="0">
            <a:spAutoFit/>
          </a:bodyPr>
          <a:lstStyle/>
          <a:p>
            <a:r>
              <a:rPr lang="en-US" altLang="zh-CN" sz="800" dirty="0">
                <a:solidFill>
                  <a:srgbClr val="404040"/>
                </a:solidFill>
              </a:rPr>
              <a:t>1</a:t>
            </a:r>
            <a:endParaRPr lang="zh-CN" altLang="en-US" sz="800" dirty="0">
              <a:solidFill>
                <a:srgbClr val="404040"/>
              </a:solidFill>
            </a:endParaRPr>
          </a:p>
        </p:txBody>
      </p:sp>
      <p:sp>
        <p:nvSpPr>
          <p:cNvPr id="107" name="文本框 106"/>
          <p:cNvSpPr txBox="1"/>
          <p:nvPr/>
        </p:nvSpPr>
        <p:spPr>
          <a:xfrm>
            <a:off x="5807042" y="3969089"/>
            <a:ext cx="242374" cy="215444"/>
          </a:xfrm>
          <a:prstGeom prst="rect">
            <a:avLst/>
          </a:prstGeom>
          <a:noFill/>
        </p:spPr>
        <p:txBody>
          <a:bodyPr wrap="none" rtlCol="0">
            <a:spAutoFit/>
          </a:bodyPr>
          <a:lstStyle/>
          <a:p>
            <a:r>
              <a:rPr lang="en-US" altLang="zh-CN" sz="800" dirty="0">
                <a:solidFill>
                  <a:srgbClr val="404040"/>
                </a:solidFill>
              </a:rPr>
              <a:t>2</a:t>
            </a:r>
            <a:endParaRPr lang="zh-CN" altLang="en-US" sz="800" dirty="0">
              <a:solidFill>
                <a:srgbClr val="404040"/>
              </a:solidFill>
            </a:endParaRPr>
          </a:p>
        </p:txBody>
      </p:sp>
      <p:sp>
        <p:nvSpPr>
          <p:cNvPr id="108" name="文本框 107"/>
          <p:cNvSpPr txBox="1"/>
          <p:nvPr/>
        </p:nvSpPr>
        <p:spPr>
          <a:xfrm>
            <a:off x="5853626" y="4137764"/>
            <a:ext cx="242374" cy="215444"/>
          </a:xfrm>
          <a:prstGeom prst="rect">
            <a:avLst/>
          </a:prstGeom>
          <a:noFill/>
        </p:spPr>
        <p:txBody>
          <a:bodyPr wrap="none" rtlCol="0">
            <a:spAutoFit/>
          </a:bodyPr>
          <a:lstStyle/>
          <a:p>
            <a:r>
              <a:rPr lang="en-US" altLang="zh-CN" sz="800" dirty="0">
                <a:solidFill>
                  <a:srgbClr val="404040"/>
                </a:solidFill>
              </a:rPr>
              <a:t>3</a:t>
            </a:r>
            <a:endParaRPr lang="zh-CN" altLang="en-US" sz="800" dirty="0">
              <a:solidFill>
                <a:srgbClr val="404040"/>
              </a:solidFill>
            </a:endParaRPr>
          </a:p>
        </p:txBody>
      </p:sp>
      <p:sp>
        <p:nvSpPr>
          <p:cNvPr id="109" name="文本框 108"/>
          <p:cNvSpPr txBox="1"/>
          <p:nvPr/>
        </p:nvSpPr>
        <p:spPr>
          <a:xfrm>
            <a:off x="5812690" y="4335665"/>
            <a:ext cx="242374" cy="215444"/>
          </a:xfrm>
          <a:prstGeom prst="rect">
            <a:avLst/>
          </a:prstGeom>
          <a:noFill/>
        </p:spPr>
        <p:txBody>
          <a:bodyPr wrap="none" rtlCol="0">
            <a:spAutoFit/>
          </a:bodyPr>
          <a:lstStyle/>
          <a:p>
            <a:r>
              <a:rPr lang="en-US" altLang="zh-CN" sz="800" dirty="0">
                <a:solidFill>
                  <a:srgbClr val="404040"/>
                </a:solidFill>
              </a:rPr>
              <a:t>4</a:t>
            </a:r>
            <a:endParaRPr lang="zh-CN" altLang="en-US" sz="800" dirty="0">
              <a:solidFill>
                <a:srgbClr val="404040"/>
              </a:solidFill>
            </a:endParaRPr>
          </a:p>
        </p:txBody>
      </p:sp>
      <p:sp>
        <p:nvSpPr>
          <p:cNvPr id="110" name="文本框 109"/>
          <p:cNvSpPr txBox="1"/>
          <p:nvPr/>
        </p:nvSpPr>
        <p:spPr>
          <a:xfrm>
            <a:off x="5670066" y="4478711"/>
            <a:ext cx="242374" cy="215444"/>
          </a:xfrm>
          <a:prstGeom prst="rect">
            <a:avLst/>
          </a:prstGeom>
          <a:noFill/>
        </p:spPr>
        <p:txBody>
          <a:bodyPr wrap="none" rtlCol="0">
            <a:spAutoFit/>
          </a:bodyPr>
          <a:lstStyle/>
          <a:p>
            <a:r>
              <a:rPr lang="en-US" altLang="zh-CN" sz="800" dirty="0">
                <a:solidFill>
                  <a:srgbClr val="404040"/>
                </a:solidFill>
              </a:rPr>
              <a:t>5</a:t>
            </a:r>
            <a:endParaRPr lang="zh-CN" altLang="en-US" sz="800" dirty="0">
              <a:solidFill>
                <a:srgbClr val="404040"/>
              </a:solidFill>
            </a:endParaRPr>
          </a:p>
        </p:txBody>
      </p:sp>
      <p:sp>
        <p:nvSpPr>
          <p:cNvPr id="111" name="文本框 110"/>
          <p:cNvSpPr txBox="1"/>
          <p:nvPr/>
        </p:nvSpPr>
        <p:spPr>
          <a:xfrm>
            <a:off x="5485716" y="4523944"/>
            <a:ext cx="242374" cy="215444"/>
          </a:xfrm>
          <a:prstGeom prst="rect">
            <a:avLst/>
          </a:prstGeom>
          <a:noFill/>
        </p:spPr>
        <p:txBody>
          <a:bodyPr wrap="none" rtlCol="0">
            <a:spAutoFit/>
          </a:bodyPr>
          <a:lstStyle/>
          <a:p>
            <a:r>
              <a:rPr lang="en-US" altLang="zh-CN" sz="800" dirty="0">
                <a:solidFill>
                  <a:srgbClr val="404040"/>
                </a:solidFill>
              </a:rPr>
              <a:t>6</a:t>
            </a:r>
            <a:endParaRPr lang="zh-CN" altLang="en-US" sz="800" dirty="0">
              <a:solidFill>
                <a:srgbClr val="404040"/>
              </a:solidFill>
            </a:endParaRPr>
          </a:p>
        </p:txBody>
      </p:sp>
      <p:sp>
        <p:nvSpPr>
          <p:cNvPr id="112" name="文本框 111"/>
          <p:cNvSpPr txBox="1"/>
          <p:nvPr/>
        </p:nvSpPr>
        <p:spPr>
          <a:xfrm>
            <a:off x="5302966" y="4476116"/>
            <a:ext cx="242374" cy="215444"/>
          </a:xfrm>
          <a:prstGeom prst="rect">
            <a:avLst/>
          </a:prstGeom>
          <a:noFill/>
        </p:spPr>
        <p:txBody>
          <a:bodyPr wrap="none" rtlCol="0">
            <a:spAutoFit/>
          </a:bodyPr>
          <a:lstStyle/>
          <a:p>
            <a:r>
              <a:rPr lang="en-US" altLang="zh-CN" sz="800" dirty="0">
                <a:solidFill>
                  <a:srgbClr val="404040"/>
                </a:solidFill>
              </a:rPr>
              <a:t>7</a:t>
            </a:r>
            <a:endParaRPr lang="zh-CN" altLang="en-US" sz="800" dirty="0">
              <a:solidFill>
                <a:srgbClr val="404040"/>
              </a:solidFill>
            </a:endParaRPr>
          </a:p>
        </p:txBody>
      </p:sp>
      <p:sp>
        <p:nvSpPr>
          <p:cNvPr id="113" name="文本框 112"/>
          <p:cNvSpPr txBox="1"/>
          <p:nvPr/>
        </p:nvSpPr>
        <p:spPr>
          <a:xfrm>
            <a:off x="5182544" y="4338987"/>
            <a:ext cx="242374" cy="215444"/>
          </a:xfrm>
          <a:prstGeom prst="rect">
            <a:avLst/>
          </a:prstGeom>
          <a:noFill/>
        </p:spPr>
        <p:txBody>
          <a:bodyPr wrap="none" rtlCol="0">
            <a:spAutoFit/>
          </a:bodyPr>
          <a:lstStyle/>
          <a:p>
            <a:r>
              <a:rPr lang="en-US" altLang="zh-CN" sz="800" dirty="0">
                <a:solidFill>
                  <a:srgbClr val="404040"/>
                </a:solidFill>
              </a:rPr>
              <a:t>8</a:t>
            </a:r>
            <a:endParaRPr lang="zh-CN" altLang="en-US" sz="800" dirty="0">
              <a:solidFill>
                <a:srgbClr val="404040"/>
              </a:solidFill>
            </a:endParaRPr>
          </a:p>
        </p:txBody>
      </p:sp>
      <p:sp>
        <p:nvSpPr>
          <p:cNvPr id="114" name="文本框 113"/>
          <p:cNvSpPr txBox="1"/>
          <p:nvPr/>
        </p:nvSpPr>
        <p:spPr>
          <a:xfrm>
            <a:off x="5131245" y="4136624"/>
            <a:ext cx="242374" cy="215444"/>
          </a:xfrm>
          <a:prstGeom prst="rect">
            <a:avLst/>
          </a:prstGeom>
          <a:noFill/>
        </p:spPr>
        <p:txBody>
          <a:bodyPr wrap="none" rtlCol="0">
            <a:spAutoFit/>
          </a:bodyPr>
          <a:lstStyle/>
          <a:p>
            <a:r>
              <a:rPr lang="en-US" altLang="zh-CN" sz="800" dirty="0">
                <a:solidFill>
                  <a:srgbClr val="404040"/>
                </a:solidFill>
              </a:rPr>
              <a:t>9</a:t>
            </a:r>
            <a:endParaRPr lang="zh-CN" altLang="en-US" sz="800" dirty="0">
              <a:solidFill>
                <a:srgbClr val="404040"/>
              </a:solidFill>
            </a:endParaRPr>
          </a:p>
        </p:txBody>
      </p:sp>
      <p:sp>
        <p:nvSpPr>
          <p:cNvPr id="115" name="文本框 114"/>
          <p:cNvSpPr txBox="1"/>
          <p:nvPr/>
        </p:nvSpPr>
        <p:spPr>
          <a:xfrm>
            <a:off x="5138222" y="3967802"/>
            <a:ext cx="300082" cy="215444"/>
          </a:xfrm>
          <a:prstGeom prst="rect">
            <a:avLst/>
          </a:prstGeom>
          <a:noFill/>
        </p:spPr>
        <p:txBody>
          <a:bodyPr wrap="none" rtlCol="0">
            <a:spAutoFit/>
          </a:bodyPr>
          <a:lstStyle/>
          <a:p>
            <a:r>
              <a:rPr lang="en-US" altLang="zh-CN" sz="800" dirty="0">
                <a:solidFill>
                  <a:srgbClr val="404040"/>
                </a:solidFill>
              </a:rPr>
              <a:t>10</a:t>
            </a:r>
            <a:endParaRPr lang="zh-CN" altLang="en-US" sz="800" dirty="0">
              <a:solidFill>
                <a:srgbClr val="404040"/>
              </a:solidFill>
            </a:endParaRPr>
          </a:p>
        </p:txBody>
      </p:sp>
      <p:sp>
        <p:nvSpPr>
          <p:cNvPr id="116" name="文本框 115"/>
          <p:cNvSpPr txBox="1"/>
          <p:nvPr/>
        </p:nvSpPr>
        <p:spPr>
          <a:xfrm>
            <a:off x="5276503" y="3817166"/>
            <a:ext cx="300082" cy="215444"/>
          </a:xfrm>
          <a:prstGeom prst="rect">
            <a:avLst/>
          </a:prstGeom>
          <a:noFill/>
        </p:spPr>
        <p:txBody>
          <a:bodyPr wrap="none" rtlCol="0">
            <a:spAutoFit/>
          </a:bodyPr>
          <a:lstStyle/>
          <a:p>
            <a:r>
              <a:rPr lang="en-US" altLang="zh-CN" sz="800" dirty="0">
                <a:solidFill>
                  <a:srgbClr val="404040"/>
                </a:solidFill>
              </a:rPr>
              <a:t>11</a:t>
            </a:r>
            <a:endParaRPr lang="zh-CN" altLang="en-US" sz="800" dirty="0">
              <a:solidFill>
                <a:srgbClr val="404040"/>
              </a:solidFill>
            </a:endParaRPr>
          </a:p>
        </p:txBody>
      </p:sp>
      <p:sp>
        <p:nvSpPr>
          <p:cNvPr id="3" name="文本框 2">
            <a:extLst>
              <a:ext uri="{FF2B5EF4-FFF2-40B4-BE49-F238E27FC236}">
                <a16:creationId xmlns:a16="http://schemas.microsoft.com/office/drawing/2014/main" id="{537E13C5-7240-46C1-8B69-AA705DC68686}"/>
              </a:ext>
            </a:extLst>
          </p:cNvPr>
          <p:cNvSpPr txBox="1"/>
          <p:nvPr/>
        </p:nvSpPr>
        <p:spPr>
          <a:xfrm>
            <a:off x="6335772" y="2789227"/>
            <a:ext cx="5372099" cy="923330"/>
          </a:xfrm>
          <a:prstGeom prst="rect">
            <a:avLst/>
          </a:prstGeom>
          <a:noFill/>
        </p:spPr>
        <p:txBody>
          <a:bodyPr wrap="square" rtlCol="0">
            <a:spAutoFit/>
          </a:bodyPr>
          <a:lstStyle/>
          <a:p>
            <a:r>
              <a:rPr lang="zh-CN" altLang="en-US" sz="1800" dirty="0">
                <a:solidFill>
                  <a:srgbClr val="FF0000"/>
                </a:solidFill>
                <a:ea typeface="微软雅黑" panose="020B0503020204020204" pitchFamily="34" charset="-122"/>
                <a:cs typeface="+mn-ea"/>
                <a:sym typeface="+mn-lt"/>
              </a:rPr>
              <a:t>不可否认知识在人生历程中的重要作用，特别是在知识经济日益受到重视的今天，知识就显得尤为重要。</a:t>
            </a:r>
            <a:endParaRPr lang="zh-CN" altLang="en-US" dirty="0">
              <a:solidFill>
                <a:srgbClr val="FF0000"/>
              </a:solidFill>
            </a:endParaRPr>
          </a:p>
        </p:txBody>
      </p:sp>
      <p:sp>
        <p:nvSpPr>
          <p:cNvPr id="4" name="文本框 3">
            <a:extLst>
              <a:ext uri="{FF2B5EF4-FFF2-40B4-BE49-F238E27FC236}">
                <a16:creationId xmlns:a16="http://schemas.microsoft.com/office/drawing/2014/main" id="{7DACDC99-FDE1-49BD-B1EB-EEAA36279DD7}"/>
              </a:ext>
            </a:extLst>
          </p:cNvPr>
          <p:cNvSpPr txBox="1"/>
          <p:nvPr/>
        </p:nvSpPr>
        <p:spPr>
          <a:xfrm>
            <a:off x="6604000" y="5505450"/>
            <a:ext cx="5372099" cy="1200329"/>
          </a:xfrm>
          <a:prstGeom prst="rect">
            <a:avLst/>
          </a:prstGeom>
          <a:noFill/>
        </p:spPr>
        <p:txBody>
          <a:bodyPr wrap="square" rtlCol="0">
            <a:spAutoFit/>
          </a:bodyPr>
          <a:lstStyle/>
          <a:p>
            <a:r>
              <a:rPr lang="zh-CN" altLang="en-US" sz="1800" dirty="0">
                <a:solidFill>
                  <a:srgbClr val="FF0000"/>
                </a:solidFill>
                <a:ea typeface="微软雅黑" panose="020B0503020204020204" pitchFamily="34" charset="-122"/>
                <a:cs typeface="+mn-ea"/>
                <a:sym typeface="+mn-lt"/>
              </a:rPr>
              <a:t>对一位应聘者来说，经历往往比知识更为重要，因为许多事情只有经历过，才可能有深刻体会。判断一个人的才能，只有在实践的时候才会真正发现其长处与不足。</a:t>
            </a:r>
            <a:endParaRPr lang="zh-CN" altLang="en-US" dirty="0">
              <a:solidFill>
                <a:srgbClr val="FF0000"/>
              </a:solidFill>
            </a:endParaRPr>
          </a:p>
        </p:txBody>
      </p:sp>
      <p:sp>
        <p:nvSpPr>
          <p:cNvPr id="5" name="文本框 4">
            <a:extLst>
              <a:ext uri="{FF2B5EF4-FFF2-40B4-BE49-F238E27FC236}">
                <a16:creationId xmlns:a16="http://schemas.microsoft.com/office/drawing/2014/main" id="{C2A25643-79B6-4D87-BE57-46FDD50CC7F6}"/>
              </a:ext>
            </a:extLst>
          </p:cNvPr>
          <p:cNvSpPr txBox="1"/>
          <p:nvPr/>
        </p:nvSpPr>
        <p:spPr>
          <a:xfrm>
            <a:off x="311536" y="5276850"/>
            <a:ext cx="3434963" cy="646331"/>
          </a:xfrm>
          <a:prstGeom prst="rect">
            <a:avLst/>
          </a:prstGeom>
          <a:noFill/>
        </p:spPr>
        <p:txBody>
          <a:bodyPr wrap="square" rtlCol="0">
            <a:spAutoFit/>
          </a:bodyPr>
          <a:lstStyle/>
          <a:p>
            <a:r>
              <a:rPr lang="zh-CN" altLang="en-US" sz="1800" dirty="0">
                <a:solidFill>
                  <a:srgbClr val="FF0000"/>
                </a:solidFill>
                <a:ea typeface="微软雅黑" panose="020B0503020204020204" pitchFamily="34" charset="-122"/>
                <a:cs typeface="+mn-ea"/>
                <a:sym typeface="+mn-lt"/>
              </a:rPr>
              <a:t>寻找职业方向，往往是要从自己的优势出发，以己之长立足社会。</a:t>
            </a:r>
            <a:endParaRPr lang="zh-CN" altLang="en-US" dirty="0">
              <a:solidFill>
                <a:srgbClr val="FF0000"/>
              </a:solidFill>
            </a:endParaRPr>
          </a:p>
        </p:txBody>
      </p:sp>
      <p:pic>
        <p:nvPicPr>
          <p:cNvPr id="118" name="Picture 2" descr="文本, 白板&#10;&#10;描述已自动生成">
            <a:extLst>
              <a:ext uri="{FF2B5EF4-FFF2-40B4-BE49-F238E27FC236}">
                <a16:creationId xmlns:a16="http://schemas.microsoft.com/office/drawing/2014/main" id="{D8C05532-67E2-48EF-B486-F08A621513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370" y="951480"/>
            <a:ext cx="3958148" cy="2628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3609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fld id="{259F4B34-A25D-4DEF-97BC-C4D92417BF9B}" type="slidenum">
              <a:rPr lang="en-US" altLang="zh-CN" sz="1000" smtClean="0">
                <a:solidFill>
                  <a:schemeClr val="bg1"/>
                </a:solidFill>
                <a:latin typeface="Arial" pitchFamily="34" charset="0"/>
                <a:cs typeface="Arial" pitchFamily="34" charset="0"/>
              </a:rPr>
              <a:pPr algn="ctr"/>
              <a:t>18</a:t>
            </a:fld>
            <a:endParaRPr lang="en-US" sz="1000" dirty="0">
              <a:solidFill>
                <a:srgbClr val="FFFFFF"/>
              </a:solidFill>
              <a:latin typeface="Foundry Gridnik Medium"/>
              <a:ea typeface="宋体" pitchFamily="2" charset="-122"/>
            </a:endParaRPr>
          </a:p>
        </p:txBody>
      </p:sp>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r>
              <a:rPr lang="zh-CN" altLang="en-US" sz="4000" dirty="0">
                <a:solidFill>
                  <a:schemeClr val="bg1"/>
                </a:solidFill>
                <a:latin typeface="方正正准黑简体" panose="02000000000000000000" pitchFamily="2" charset="-122"/>
                <a:ea typeface="方正正准黑简体" panose="02000000000000000000" pitchFamily="2" charset="-122"/>
              </a:rPr>
              <a:t>让理想看得见</a:t>
            </a:r>
            <a:r>
              <a:rPr lang="en-US" altLang="zh-CN" sz="4000" dirty="0">
                <a:solidFill>
                  <a:schemeClr val="bg1"/>
                </a:solidFill>
                <a:latin typeface="方正正准黑简体" panose="02000000000000000000" pitchFamily="2" charset="-122"/>
                <a:ea typeface="方正正准黑简体" panose="02000000000000000000" pitchFamily="2" charset="-122"/>
              </a:rPr>
              <a:t>——</a:t>
            </a:r>
            <a:r>
              <a:rPr lang="zh-CN" altLang="en-US" sz="4000" dirty="0">
                <a:solidFill>
                  <a:schemeClr val="bg1"/>
                </a:solidFill>
                <a:latin typeface="方正正准黑简体" panose="02000000000000000000" pitchFamily="2" charset="-122"/>
                <a:ea typeface="方正正准黑简体" panose="02000000000000000000" pitchFamily="2" charset="-122"/>
              </a:rPr>
              <a:t>生涯规划步骤</a:t>
            </a:r>
            <a:r>
              <a:rPr lang="zh-CN" altLang="en-US" dirty="0">
                <a:solidFill>
                  <a:srgbClr val="FF0000"/>
                </a:solidFill>
                <a:latin typeface="方正正准黑简体" panose="02000000000000000000" pitchFamily="2" charset="-122"/>
                <a:ea typeface="方正正准黑简体" panose="02000000000000000000" pitchFamily="2" charset="-122"/>
              </a:rPr>
              <a:t>发现不足</a:t>
            </a: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37732" y="6425757"/>
            <a:ext cx="810430"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dirty="0"/>
              <a:t>生涯规划</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graphicFrame>
        <p:nvGraphicFramePr>
          <p:cNvPr id="2" name="图示 1">
            <a:extLst>
              <a:ext uri="{FF2B5EF4-FFF2-40B4-BE49-F238E27FC236}">
                <a16:creationId xmlns:a16="http://schemas.microsoft.com/office/drawing/2014/main" id="{9A6FCCFD-47EE-4F56-9EBB-54C5562FC049}"/>
              </a:ext>
            </a:extLst>
          </p:cNvPr>
          <p:cNvGraphicFramePr/>
          <p:nvPr>
            <p:extLst>
              <p:ext uri="{D42A27DB-BD31-4B8C-83A1-F6EECF244321}">
                <p14:modId xmlns:p14="http://schemas.microsoft.com/office/powerpoint/2010/main" val="1421530535"/>
              </p:ext>
            </p:extLst>
          </p:nvPr>
        </p:nvGraphicFramePr>
        <p:xfrm>
          <a:off x="1600200" y="719666"/>
          <a:ext cx="85598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文本框 8">
            <a:extLst>
              <a:ext uri="{FF2B5EF4-FFF2-40B4-BE49-F238E27FC236}">
                <a16:creationId xmlns:a16="http://schemas.microsoft.com/office/drawing/2014/main" id="{9BDCADF2-DEB7-49E8-93D8-75EF660EABCD}"/>
              </a:ext>
            </a:extLst>
          </p:cNvPr>
          <p:cNvSpPr txBox="1"/>
          <p:nvPr/>
        </p:nvSpPr>
        <p:spPr>
          <a:xfrm>
            <a:off x="687797" y="2087868"/>
            <a:ext cx="738664" cy="3524250"/>
          </a:xfrm>
          <a:prstGeom prst="rect">
            <a:avLst/>
          </a:prstGeom>
          <a:noFill/>
        </p:spPr>
        <p:txBody>
          <a:bodyPr vert="eaVert" wrap="square" rtlCol="0">
            <a:spAutoFit/>
          </a:bodyPr>
          <a:lstStyle/>
          <a:p>
            <a:r>
              <a:rPr lang="zh-CN" altLang="en-US" sz="3600" b="1" dirty="0">
                <a:solidFill>
                  <a:srgbClr val="00B050"/>
                </a:solidFill>
                <a:ea typeface="微软雅黑" panose="020B0503020204020204" pitchFamily="34" charset="-122"/>
                <a:cs typeface="+mn-ea"/>
                <a:sym typeface="+mn-lt"/>
              </a:rPr>
              <a:t>性格的弱点</a:t>
            </a:r>
            <a:endParaRPr lang="zh-CN" altLang="en-US" sz="3600" dirty="0">
              <a:solidFill>
                <a:srgbClr val="00B050"/>
              </a:solidFill>
            </a:endParaRPr>
          </a:p>
        </p:txBody>
      </p:sp>
      <p:sp>
        <p:nvSpPr>
          <p:cNvPr id="10" name="文本框 9">
            <a:extLst>
              <a:ext uri="{FF2B5EF4-FFF2-40B4-BE49-F238E27FC236}">
                <a16:creationId xmlns:a16="http://schemas.microsoft.com/office/drawing/2014/main" id="{3F6A5AD3-2360-41A9-B86F-B3A4B75416EC}"/>
              </a:ext>
            </a:extLst>
          </p:cNvPr>
          <p:cNvSpPr txBox="1"/>
          <p:nvPr/>
        </p:nvSpPr>
        <p:spPr>
          <a:xfrm>
            <a:off x="10204848" y="1128593"/>
            <a:ext cx="615553" cy="5297164"/>
          </a:xfrm>
          <a:prstGeom prst="rect">
            <a:avLst/>
          </a:prstGeom>
          <a:noFill/>
        </p:spPr>
        <p:txBody>
          <a:bodyPr vert="eaVert" wrap="square" rtlCol="0">
            <a:spAutoFit/>
          </a:bodyPr>
          <a:lstStyle/>
          <a:p>
            <a:r>
              <a:rPr lang="zh-CN" altLang="en-US" sz="2800" b="1" dirty="0">
                <a:solidFill>
                  <a:srgbClr val="00B050"/>
                </a:solidFill>
                <a:ea typeface="微软雅黑" panose="020B0503020204020204" pitchFamily="34" charset="-122"/>
                <a:cs typeface="+mn-ea"/>
                <a:sym typeface="+mn-lt"/>
              </a:rPr>
              <a:t>经验与经历中所欠缺的方面</a:t>
            </a:r>
            <a:endParaRPr lang="zh-CN" altLang="en-US" sz="2800" dirty="0">
              <a:solidFill>
                <a:srgbClr val="00B050"/>
              </a:solidFill>
            </a:endParaRPr>
          </a:p>
        </p:txBody>
      </p:sp>
    </p:spTree>
    <p:extLst>
      <p:ext uri="{BB962C8B-B14F-4D97-AF65-F5344CB8AC3E}">
        <p14:creationId xmlns:p14="http://schemas.microsoft.com/office/powerpoint/2010/main" val="2732773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r>
              <a:rPr lang="zh-CN" altLang="en-US" sz="4000" dirty="0">
                <a:solidFill>
                  <a:schemeClr val="bg1"/>
                </a:solidFill>
                <a:latin typeface="方正正准黑简体" panose="02000000000000000000" pitchFamily="2" charset="-122"/>
                <a:ea typeface="方正正准黑简体" panose="02000000000000000000" pitchFamily="2" charset="-122"/>
              </a:rPr>
              <a:t>让理想看得见</a:t>
            </a:r>
            <a:r>
              <a:rPr lang="en-US" altLang="zh-CN" sz="4000" dirty="0">
                <a:solidFill>
                  <a:schemeClr val="bg1"/>
                </a:solidFill>
                <a:latin typeface="方正正准黑简体" panose="02000000000000000000" pitchFamily="2" charset="-122"/>
                <a:ea typeface="方正正准黑简体" panose="02000000000000000000" pitchFamily="2" charset="-122"/>
              </a:rPr>
              <a:t>——</a:t>
            </a:r>
            <a:r>
              <a:rPr lang="zh-CN" altLang="en-US" sz="4000" dirty="0">
                <a:solidFill>
                  <a:schemeClr val="bg1"/>
                </a:solidFill>
                <a:latin typeface="方正正准黑简体" panose="02000000000000000000" pitchFamily="2" charset="-122"/>
                <a:ea typeface="方正正准黑简体" panose="02000000000000000000" pitchFamily="2" charset="-122"/>
              </a:rPr>
              <a:t>生涯规划步骤</a:t>
            </a:r>
            <a:r>
              <a:rPr lang="zh-CN" altLang="en-US" sz="2000" dirty="0">
                <a:solidFill>
                  <a:srgbClr val="FF0000"/>
                </a:solidFill>
                <a:latin typeface="方正正准黑简体" panose="02000000000000000000" pitchFamily="2" charset="-122"/>
                <a:ea typeface="方正正准黑简体" panose="02000000000000000000" pitchFamily="2" charset="-122"/>
              </a:rPr>
              <a:t>社会资源分析</a:t>
            </a: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fld id="{259F4B34-A25D-4DEF-97BC-C4D92417BF9B}" type="slidenum">
              <a:rPr lang="en-US" altLang="zh-CN" sz="1000" smtClean="0">
                <a:solidFill>
                  <a:schemeClr val="bg1"/>
                </a:solidFill>
                <a:latin typeface="Arial" pitchFamily="34" charset="0"/>
                <a:cs typeface="Arial" pitchFamily="34" charset="0"/>
              </a:rPr>
              <a:pPr algn="ctr"/>
              <a:t>19</a:t>
            </a:fld>
            <a:endParaRPr lang="en-US" sz="10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810430"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dirty="0"/>
              <a:t>生涯规划</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graphicFrame>
        <p:nvGraphicFramePr>
          <p:cNvPr id="2" name="图示 1">
            <a:extLst>
              <a:ext uri="{FF2B5EF4-FFF2-40B4-BE49-F238E27FC236}">
                <a16:creationId xmlns:a16="http://schemas.microsoft.com/office/drawing/2014/main" id="{D0A9807D-123F-408B-BBA8-B1646026E282}"/>
              </a:ext>
            </a:extLst>
          </p:cNvPr>
          <p:cNvGraphicFramePr/>
          <p:nvPr>
            <p:extLst>
              <p:ext uri="{D42A27DB-BD31-4B8C-83A1-F6EECF244321}">
                <p14:modId xmlns:p14="http://schemas.microsoft.com/office/powerpoint/2010/main" val="2194934743"/>
              </p:ext>
            </p:extLst>
          </p:nvPr>
        </p:nvGraphicFramePr>
        <p:xfrm>
          <a:off x="1339257" y="933004"/>
          <a:ext cx="10586043" cy="57851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文本框 6">
            <a:extLst>
              <a:ext uri="{FF2B5EF4-FFF2-40B4-BE49-F238E27FC236}">
                <a16:creationId xmlns:a16="http://schemas.microsoft.com/office/drawing/2014/main" id="{009D7AF1-E149-4708-8D5A-4D9820391C46}"/>
              </a:ext>
            </a:extLst>
          </p:cNvPr>
          <p:cNvSpPr txBox="1"/>
          <p:nvPr/>
        </p:nvSpPr>
        <p:spPr>
          <a:xfrm>
            <a:off x="1544753" y="4695825"/>
            <a:ext cx="1436572" cy="369332"/>
          </a:xfrm>
          <a:prstGeom prst="rect">
            <a:avLst/>
          </a:prstGeom>
          <a:noFill/>
        </p:spPr>
        <p:txBody>
          <a:bodyPr wrap="square" rtlCol="0">
            <a:spAutoFit/>
          </a:bodyPr>
          <a:lstStyle/>
          <a:p>
            <a:r>
              <a:rPr lang="zh-CN" altLang="en-US" dirty="0">
                <a:solidFill>
                  <a:srgbClr val="00B050"/>
                </a:solidFill>
              </a:rPr>
              <a:t>社会分析</a:t>
            </a:r>
          </a:p>
        </p:txBody>
      </p:sp>
      <p:sp>
        <p:nvSpPr>
          <p:cNvPr id="9" name="文本框 8">
            <a:extLst>
              <a:ext uri="{FF2B5EF4-FFF2-40B4-BE49-F238E27FC236}">
                <a16:creationId xmlns:a16="http://schemas.microsoft.com/office/drawing/2014/main" id="{765EC4A3-F27D-4058-AB7C-F9C855EB4672}"/>
              </a:ext>
            </a:extLst>
          </p:cNvPr>
          <p:cNvSpPr txBox="1"/>
          <p:nvPr/>
        </p:nvSpPr>
        <p:spPr>
          <a:xfrm>
            <a:off x="4248150" y="2819400"/>
            <a:ext cx="1362075" cy="369332"/>
          </a:xfrm>
          <a:prstGeom prst="rect">
            <a:avLst/>
          </a:prstGeom>
          <a:noFill/>
        </p:spPr>
        <p:txBody>
          <a:bodyPr wrap="square" rtlCol="0">
            <a:spAutoFit/>
          </a:bodyPr>
          <a:lstStyle/>
          <a:p>
            <a:r>
              <a:rPr lang="zh-CN" altLang="en-US" dirty="0">
                <a:solidFill>
                  <a:srgbClr val="00B0F0"/>
                </a:solidFill>
              </a:rPr>
              <a:t>组织分析</a:t>
            </a:r>
          </a:p>
        </p:txBody>
      </p:sp>
      <p:sp>
        <p:nvSpPr>
          <p:cNvPr id="10" name="文本框 9">
            <a:extLst>
              <a:ext uri="{FF2B5EF4-FFF2-40B4-BE49-F238E27FC236}">
                <a16:creationId xmlns:a16="http://schemas.microsoft.com/office/drawing/2014/main" id="{B17B18D9-FF03-4E4B-A34D-4337AB69DD52}"/>
              </a:ext>
            </a:extLst>
          </p:cNvPr>
          <p:cNvSpPr txBox="1"/>
          <p:nvPr/>
        </p:nvSpPr>
        <p:spPr>
          <a:xfrm>
            <a:off x="6953249" y="1704975"/>
            <a:ext cx="2085975" cy="369332"/>
          </a:xfrm>
          <a:prstGeom prst="rect">
            <a:avLst/>
          </a:prstGeom>
          <a:noFill/>
        </p:spPr>
        <p:txBody>
          <a:bodyPr wrap="square" rtlCol="0">
            <a:spAutoFit/>
          </a:bodyPr>
          <a:lstStyle/>
          <a:p>
            <a:r>
              <a:rPr lang="zh-CN" altLang="en-US" dirty="0">
                <a:solidFill>
                  <a:srgbClr val="7030A0"/>
                </a:solidFill>
              </a:rPr>
              <a:t>人脉资源分析</a:t>
            </a:r>
          </a:p>
        </p:txBody>
      </p:sp>
    </p:spTree>
    <p:extLst>
      <p:ext uri="{BB962C8B-B14F-4D97-AF65-F5344CB8AC3E}">
        <p14:creationId xmlns:p14="http://schemas.microsoft.com/office/powerpoint/2010/main" val="2270069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56014" y="-485775"/>
            <a:ext cx="5506636" cy="5832366"/>
          </a:xfrm>
          <a:prstGeom prst="rect">
            <a:avLst/>
          </a:prstGeom>
          <a:noFill/>
        </p:spPr>
        <p:txBody>
          <a:bodyPr wrap="none" rtlCol="0">
            <a:spAutoFit/>
          </a:bodyPr>
          <a:lstStyle/>
          <a:p>
            <a:r>
              <a:rPr lang="en-US" altLang="zh-CN" sz="37300" b="1" dirty="0">
                <a:solidFill>
                  <a:srgbClr val="008780"/>
                </a:solidFill>
                <a:effectLst>
                  <a:innerShdw blurRad="63500" dist="50800" dir="13500000">
                    <a:prstClr val="black">
                      <a:alpha val="50000"/>
                    </a:prstClr>
                  </a:innerShdw>
                </a:effectLst>
                <a:ea typeface="Arial Unicode MS" panose="020B0604020202020204" pitchFamily="34" charset="-122"/>
                <a:cs typeface="Arial Unicode MS" panose="020B0604020202020204" pitchFamily="34" charset="-122"/>
              </a:rPr>
              <a:t>01</a:t>
            </a:r>
            <a:endParaRPr lang="zh-CN" altLang="en-US" sz="37300" b="1" dirty="0">
              <a:solidFill>
                <a:srgbClr val="008780"/>
              </a:solidFill>
              <a:effectLst>
                <a:innerShdw blurRad="63500" dist="50800" dir="13500000">
                  <a:prstClr val="black">
                    <a:alpha val="50000"/>
                  </a:prstClr>
                </a:innerShdw>
              </a:effectLst>
              <a:ea typeface="Arial Unicode MS" panose="020B0604020202020204" pitchFamily="34" charset="-122"/>
              <a:cs typeface="Arial Unicode MS" panose="020B0604020202020204" pitchFamily="34" charset="-122"/>
            </a:endParaRPr>
          </a:p>
        </p:txBody>
      </p:sp>
      <p:sp>
        <p:nvSpPr>
          <p:cNvPr id="7" name="任意多边形 6"/>
          <p:cNvSpPr/>
          <p:nvPr/>
        </p:nvSpPr>
        <p:spPr>
          <a:xfrm>
            <a:off x="0" y="0"/>
            <a:ext cx="12192000" cy="6858000"/>
          </a:xfrm>
          <a:custGeom>
            <a:avLst/>
            <a:gdLst>
              <a:gd name="connsiteX0" fmla="*/ 8877300 w 12896850"/>
              <a:gd name="connsiteY0" fmla="*/ 0 h 7962900"/>
              <a:gd name="connsiteX1" fmla="*/ 12896850 w 12896850"/>
              <a:gd name="connsiteY1" fmla="*/ 0 h 7962900"/>
              <a:gd name="connsiteX2" fmla="*/ 12896850 w 12896850"/>
              <a:gd name="connsiteY2" fmla="*/ 7962900 h 7962900"/>
              <a:gd name="connsiteX3" fmla="*/ 6172200 w 12896850"/>
              <a:gd name="connsiteY3" fmla="*/ 7962900 h 7962900"/>
              <a:gd name="connsiteX4" fmla="*/ 6747062 w 12896850"/>
              <a:gd name="connsiteY4" fmla="*/ 6274749 h 7962900"/>
              <a:gd name="connsiteX5" fmla="*/ 0 w 12896850"/>
              <a:gd name="connsiteY5" fmla="*/ 6274749 h 7962900"/>
              <a:gd name="connsiteX6" fmla="*/ 0 w 12896850"/>
              <a:gd name="connsiteY6" fmla="*/ 5303199 h 7962900"/>
              <a:gd name="connsiteX7" fmla="*/ 7077902 w 12896850"/>
              <a:gd name="connsiteY7" fmla="*/ 5303199 h 7962900"/>
              <a:gd name="connsiteX8" fmla="*/ 8877300 w 12896850"/>
              <a:gd name="connsiteY8" fmla="*/ 19050 h 79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96850" h="7962900">
                <a:moveTo>
                  <a:pt x="8877300" y="0"/>
                </a:moveTo>
                <a:lnTo>
                  <a:pt x="12896850" y="0"/>
                </a:lnTo>
                <a:lnTo>
                  <a:pt x="12896850" y="7962900"/>
                </a:lnTo>
                <a:lnTo>
                  <a:pt x="6172200" y="7962900"/>
                </a:lnTo>
                <a:lnTo>
                  <a:pt x="6747062" y="6274749"/>
                </a:lnTo>
                <a:lnTo>
                  <a:pt x="0" y="6274749"/>
                </a:lnTo>
                <a:lnTo>
                  <a:pt x="0" y="5303199"/>
                </a:lnTo>
                <a:lnTo>
                  <a:pt x="7077902" y="5303199"/>
                </a:lnTo>
                <a:lnTo>
                  <a:pt x="8877300" y="19050"/>
                </a:lnTo>
                <a:close/>
              </a:path>
            </a:pathLst>
          </a:custGeom>
          <a:solidFill>
            <a:srgbClr val="008780"/>
          </a:solidFill>
          <a:ln>
            <a:noFill/>
          </a:ln>
          <a:effectLst>
            <a:innerShdw blurRad="381000" dist="635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ffectLst>
                <a:innerShdw blurRad="63500" dist="50800" dir="13500000">
                  <a:prstClr val="black">
                    <a:alpha val="50000"/>
                  </a:prstClr>
                </a:innerShdw>
              </a:effectLst>
            </a:endParaRPr>
          </a:p>
        </p:txBody>
      </p:sp>
      <p:sp>
        <p:nvSpPr>
          <p:cNvPr id="6" name="矩形 5"/>
          <p:cNvSpPr/>
          <p:nvPr/>
        </p:nvSpPr>
        <p:spPr>
          <a:xfrm>
            <a:off x="7796463" y="5146823"/>
            <a:ext cx="5252603" cy="523220"/>
          </a:xfrm>
          <a:prstGeom prst="rect">
            <a:avLst/>
          </a:prstGeom>
        </p:spPr>
        <p:txBody>
          <a:bodyPr wrap="square">
            <a:spAutoFit/>
          </a:bodyPr>
          <a:lstStyle/>
          <a:p>
            <a:r>
              <a:rPr lang="zh-CN" altLang="en-US" sz="2800" dirty="0">
                <a:solidFill>
                  <a:schemeClr val="bg1"/>
                </a:solidFill>
                <a:ea typeface="微软雅黑" panose="020B0503020204020204" pitchFamily="34" charset="-122"/>
                <a:cs typeface="+mn-ea"/>
                <a:sym typeface="+mn-lt"/>
              </a:rPr>
              <a:t>大学生活的特点及生涯规划</a:t>
            </a:r>
            <a:endParaRPr lang="zh-CN" altLang="en-US" sz="2800" dirty="0">
              <a:solidFill>
                <a:prstClr val="white"/>
              </a:solidFill>
              <a:latin typeface="方正正准黑简体" panose="02000000000000000000" pitchFamily="2" charset="-122"/>
              <a:ea typeface="方正正准黑简体" panose="02000000000000000000" pitchFamily="2" charset="-122"/>
            </a:endParaRPr>
          </a:p>
        </p:txBody>
      </p:sp>
      <p:cxnSp>
        <p:nvCxnSpPr>
          <p:cNvPr id="8" name="直接连接符 7"/>
          <p:cNvCxnSpPr/>
          <p:nvPr/>
        </p:nvCxnSpPr>
        <p:spPr>
          <a:xfrm>
            <a:off x="6393966" y="5010833"/>
            <a:ext cx="5776913" cy="14287"/>
          </a:xfrm>
          <a:prstGeom prst="line">
            <a:avLst/>
          </a:prstGeom>
          <a:ln w="1270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616694" y="3840578"/>
            <a:ext cx="5449149" cy="1014445"/>
          </a:xfrm>
          <a:prstGeom prst="rect">
            <a:avLst/>
          </a:prstGeom>
          <a:noFill/>
        </p:spPr>
        <p:txBody>
          <a:bodyPr wrap="square" rtlCol="0">
            <a:spAutoFit/>
          </a:bodyPr>
          <a:lstStyle/>
          <a:p>
            <a:pPr algn="r">
              <a:lnSpc>
                <a:spcPct val="140000"/>
              </a:lnSpc>
            </a:pPr>
            <a:r>
              <a:rPr lang="zh-CN" altLang="en-US" sz="4800" dirty="0">
                <a:solidFill>
                  <a:schemeClr val="bg1"/>
                </a:solidFill>
                <a:ea typeface="微软雅黑" panose="020B0503020204020204" pitchFamily="34" charset="-122"/>
                <a:cs typeface="+mn-ea"/>
                <a:sym typeface="+mn-lt"/>
              </a:rPr>
              <a:t>前路四顾心茫然</a:t>
            </a:r>
            <a:endParaRPr lang="en-US" altLang="zh-CN" sz="4800" dirty="0">
              <a:solidFill>
                <a:prstClr val="white"/>
              </a:solidFill>
              <a:latin typeface="方正正准黑简体" panose="02000000000000000000" pitchFamily="2" charset="-122"/>
              <a:ea typeface="方正正准黑简体" panose="02000000000000000000" pitchFamily="2" charset="-122"/>
            </a:endParaRPr>
          </a:p>
        </p:txBody>
      </p:sp>
      <p:sp>
        <p:nvSpPr>
          <p:cNvPr id="4" name="矩形 3"/>
          <p:cNvSpPr/>
          <p:nvPr/>
        </p:nvSpPr>
        <p:spPr>
          <a:xfrm>
            <a:off x="756116" y="4717873"/>
            <a:ext cx="6380486" cy="584775"/>
          </a:xfrm>
          <a:prstGeom prst="rect">
            <a:avLst/>
          </a:prstGeom>
        </p:spPr>
        <p:txBody>
          <a:bodyPr wrap="square">
            <a:spAutoFit/>
          </a:bodyPr>
          <a:lstStyle/>
          <a:p>
            <a:r>
              <a:rPr lang="en-US" altLang="zh-CN" sz="3200" b="1" dirty="0">
                <a:solidFill>
                  <a:schemeClr val="bg1"/>
                </a:solidFill>
                <a:cs typeface="Times New Roman" panose="02020603050405020304" pitchFamily="18" charset="0"/>
              </a:rPr>
              <a:t> The road ahead is at a loss</a:t>
            </a:r>
            <a:endParaRPr lang="zh-CN" altLang="en-US" sz="3200" b="1" dirty="0">
              <a:solidFill>
                <a:schemeClr val="bg1"/>
              </a:solidFill>
            </a:endParaRPr>
          </a:p>
        </p:txBody>
      </p:sp>
    </p:spTree>
    <p:extLst>
      <p:ext uri="{BB962C8B-B14F-4D97-AF65-F5344CB8AC3E}">
        <p14:creationId xmlns:p14="http://schemas.microsoft.com/office/powerpoint/2010/main" val="37652781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r>
              <a:rPr lang="zh-CN" altLang="en-US" sz="4000" dirty="0">
                <a:solidFill>
                  <a:schemeClr val="bg1"/>
                </a:solidFill>
                <a:latin typeface="方正正准黑简体" panose="02000000000000000000" pitchFamily="2" charset="-122"/>
                <a:ea typeface="方正正准黑简体" panose="02000000000000000000" pitchFamily="2" charset="-122"/>
              </a:rPr>
              <a:t>让理想看得见</a:t>
            </a:r>
            <a:r>
              <a:rPr lang="en-US" altLang="zh-CN" sz="4000" dirty="0">
                <a:solidFill>
                  <a:schemeClr val="bg1"/>
                </a:solidFill>
                <a:latin typeface="方正正准黑简体" panose="02000000000000000000" pitchFamily="2" charset="-122"/>
                <a:ea typeface="方正正准黑简体" panose="02000000000000000000" pitchFamily="2" charset="-122"/>
              </a:rPr>
              <a:t>——</a:t>
            </a:r>
            <a:r>
              <a:rPr lang="zh-CN" altLang="en-US" sz="4000" dirty="0">
                <a:solidFill>
                  <a:schemeClr val="bg1"/>
                </a:solidFill>
                <a:latin typeface="方正正准黑简体" panose="02000000000000000000" pitchFamily="2" charset="-122"/>
                <a:ea typeface="方正正准黑简体" panose="02000000000000000000" pitchFamily="2" charset="-122"/>
              </a:rPr>
              <a:t>生涯规划步骤</a:t>
            </a:r>
            <a:r>
              <a:rPr lang="zh-CN" altLang="en-US" sz="2000" dirty="0">
                <a:solidFill>
                  <a:srgbClr val="FF0000"/>
                </a:solidFill>
                <a:latin typeface="方正正准黑简体" panose="02000000000000000000" pitchFamily="2" charset="-122"/>
                <a:ea typeface="方正正准黑简体" panose="02000000000000000000" pitchFamily="2" charset="-122"/>
              </a:rPr>
              <a:t>明确选择</a:t>
            </a: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fld id="{259F4B34-A25D-4DEF-97BC-C4D92417BF9B}" type="slidenum">
              <a:rPr lang="en-US" altLang="zh-CN" sz="1000" smtClean="0">
                <a:solidFill>
                  <a:schemeClr val="bg1"/>
                </a:solidFill>
                <a:latin typeface="Arial" pitchFamily="34" charset="0"/>
                <a:cs typeface="Arial" pitchFamily="34" charset="0"/>
              </a:rPr>
              <a:pPr algn="ctr"/>
              <a:t>20</a:t>
            </a:fld>
            <a:endParaRPr lang="en-US" sz="10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810430" cy="461641"/>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r>
              <a:rPr lang="zh-CN" altLang="en-US" dirty="0"/>
              <a:t>生涯规划</a:t>
            </a:r>
            <a:endParaRPr lang="en-US" altLang="zh-CN" sz="800" dirty="0"/>
          </a:p>
          <a:p>
            <a:pPr lvl="0"/>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sp>
        <p:nvSpPr>
          <p:cNvPr id="7" name="Rectangle 4">
            <a:extLst>
              <a:ext uri="{FF2B5EF4-FFF2-40B4-BE49-F238E27FC236}">
                <a16:creationId xmlns:a16="http://schemas.microsoft.com/office/drawing/2014/main" id="{D4F8F8E4-CB12-45DA-B4DB-A3FFD1308D0F}"/>
              </a:ext>
            </a:extLst>
          </p:cNvPr>
          <p:cNvSpPr txBox="1">
            <a:spLocks noChangeArrowheads="1"/>
          </p:cNvSpPr>
          <p:nvPr/>
        </p:nvSpPr>
        <p:spPr>
          <a:xfrm>
            <a:off x="205505" y="1128593"/>
            <a:ext cx="6036690" cy="57294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2000" dirty="0">
                <a:solidFill>
                  <a:srgbClr val="4D4D4D"/>
                </a:solidFill>
                <a:ea typeface="微软雅黑" panose="020B0503020204020204" pitchFamily="34" charset="-122"/>
                <a:cs typeface="+mn-ea"/>
                <a:sym typeface="+mn-lt"/>
              </a:rPr>
              <a:t>通过以上自我分析认识，</a:t>
            </a:r>
            <a:r>
              <a:rPr lang="zh-CN" altLang="en-US" sz="2000" b="1" dirty="0">
                <a:solidFill>
                  <a:srgbClr val="FF0000"/>
                </a:solidFill>
                <a:ea typeface="微软雅黑" panose="020B0503020204020204" pitchFamily="34" charset="-122"/>
                <a:cs typeface="+mn-ea"/>
                <a:sym typeface="+mn-lt"/>
              </a:rPr>
              <a:t>我们要明确自己该选择什么职业方向</a:t>
            </a:r>
            <a:r>
              <a:rPr lang="zh-CN" altLang="en-US" sz="2000" dirty="0">
                <a:solidFill>
                  <a:srgbClr val="4D4D4D"/>
                </a:solidFill>
                <a:ea typeface="微软雅黑" panose="020B0503020204020204" pitchFamily="34" charset="-122"/>
                <a:cs typeface="+mn-ea"/>
                <a:sym typeface="+mn-lt"/>
              </a:rPr>
              <a:t>，即解决“我选择干什么”的问题，这是个人职业生涯规划的</a:t>
            </a:r>
            <a:r>
              <a:rPr lang="zh-CN" altLang="en-US" sz="2000" b="1" dirty="0">
                <a:solidFill>
                  <a:srgbClr val="FF0000"/>
                </a:solidFill>
                <a:ea typeface="微软雅黑" panose="020B0503020204020204" pitchFamily="34" charset="-122"/>
                <a:cs typeface="+mn-ea"/>
                <a:sym typeface="+mn-lt"/>
              </a:rPr>
              <a:t>核心</a:t>
            </a:r>
            <a:r>
              <a:rPr lang="zh-CN" altLang="en-US" sz="2000" dirty="0">
                <a:solidFill>
                  <a:srgbClr val="4D4D4D"/>
                </a:solidFill>
                <a:ea typeface="微软雅黑" panose="020B0503020204020204" pitchFamily="34" charset="-122"/>
                <a:cs typeface="+mn-ea"/>
                <a:sym typeface="+mn-lt"/>
              </a:rPr>
              <a:t>。职业方向直接决定着一个人的职业发展，职业方向的选择应按照职业生涯规划的</a:t>
            </a:r>
            <a:r>
              <a:rPr lang="zh-CN" altLang="en-US" sz="2000" b="1" dirty="0">
                <a:solidFill>
                  <a:srgbClr val="FF0000"/>
                </a:solidFill>
                <a:ea typeface="微软雅黑" panose="020B0503020204020204" pitchFamily="34" charset="-122"/>
                <a:cs typeface="+mn-ea"/>
                <a:sym typeface="+mn-lt"/>
              </a:rPr>
              <a:t>四项基本原则</a:t>
            </a:r>
            <a:r>
              <a:rPr lang="zh-CN" altLang="en-US" sz="2000" dirty="0">
                <a:solidFill>
                  <a:srgbClr val="4D4D4D"/>
                </a:solidFill>
                <a:ea typeface="微软雅黑" panose="020B0503020204020204" pitchFamily="34" charset="-122"/>
                <a:cs typeface="+mn-ea"/>
                <a:sym typeface="+mn-lt"/>
              </a:rPr>
              <a:t>，结合自身的实际来确定，即</a:t>
            </a:r>
            <a:r>
              <a:rPr lang="zh-CN" altLang="en-US" sz="2000" b="1" dirty="0">
                <a:solidFill>
                  <a:srgbClr val="FF0000"/>
                </a:solidFill>
                <a:ea typeface="微软雅黑" panose="020B0503020204020204" pitchFamily="34" charset="-122"/>
                <a:cs typeface="+mn-ea"/>
                <a:sym typeface="+mn-lt"/>
              </a:rPr>
              <a:t>选择自己所爱</a:t>
            </a:r>
            <a:r>
              <a:rPr lang="zh-CN" altLang="en-US" sz="2000" dirty="0">
                <a:solidFill>
                  <a:srgbClr val="4D4D4D"/>
                </a:solidFill>
                <a:ea typeface="微软雅黑" panose="020B0503020204020204" pitchFamily="34" charset="-122"/>
                <a:cs typeface="+mn-ea"/>
                <a:sym typeface="+mn-lt"/>
              </a:rPr>
              <a:t>的原则</a:t>
            </a:r>
            <a:r>
              <a:rPr lang="en-US" altLang="zh-CN" sz="2000" u="sng" dirty="0">
                <a:solidFill>
                  <a:schemeClr val="accent5"/>
                </a:solidFill>
                <a:ea typeface="微软雅黑" panose="020B0503020204020204" pitchFamily="34" charset="-122"/>
                <a:cs typeface="+mn-ea"/>
                <a:sym typeface="+mn-lt"/>
              </a:rPr>
              <a:t>(</a:t>
            </a:r>
            <a:r>
              <a:rPr lang="zh-CN" altLang="en-US" sz="2000" u="sng" dirty="0">
                <a:solidFill>
                  <a:schemeClr val="accent5"/>
                </a:solidFill>
                <a:ea typeface="微软雅黑" panose="020B0503020204020204" pitchFamily="34" charset="-122"/>
                <a:cs typeface="+mn-ea"/>
                <a:sym typeface="+mn-lt"/>
              </a:rPr>
              <a:t>你必须对自己选择的职业是热爱的，从内心自发地认识到“干一行、爱一行”（只有热爱它，才可能全身心地投入，做出一番成绩）</a:t>
            </a:r>
            <a:r>
              <a:rPr lang="zh-CN" altLang="en-US" sz="2000" dirty="0">
                <a:solidFill>
                  <a:srgbClr val="4D4D4D"/>
                </a:solidFill>
                <a:ea typeface="微软雅黑" panose="020B0503020204020204" pitchFamily="34" charset="-122"/>
                <a:cs typeface="+mn-ea"/>
                <a:sym typeface="+mn-lt"/>
              </a:rPr>
              <a:t>、</a:t>
            </a:r>
            <a:r>
              <a:rPr lang="zh-CN" altLang="en-US" sz="2000" b="1" dirty="0">
                <a:solidFill>
                  <a:srgbClr val="FF0000"/>
                </a:solidFill>
                <a:ea typeface="微软雅黑" panose="020B0503020204020204" pitchFamily="34" charset="-122"/>
                <a:cs typeface="+mn-ea"/>
                <a:sym typeface="+mn-lt"/>
              </a:rPr>
              <a:t>择己所长</a:t>
            </a:r>
            <a:r>
              <a:rPr lang="zh-CN" altLang="en-US" sz="2000" dirty="0">
                <a:solidFill>
                  <a:srgbClr val="4D4D4D"/>
                </a:solidFill>
                <a:ea typeface="微软雅黑" panose="020B0503020204020204" pitchFamily="34" charset="-122"/>
                <a:cs typeface="+mn-ea"/>
                <a:sym typeface="+mn-lt"/>
              </a:rPr>
              <a:t>的原则</a:t>
            </a:r>
            <a:r>
              <a:rPr lang="en-US" altLang="zh-CN" sz="2000" u="sng" dirty="0">
                <a:solidFill>
                  <a:schemeClr val="accent5"/>
                </a:solidFill>
                <a:ea typeface="微软雅黑" panose="020B0503020204020204" pitchFamily="34" charset="-122"/>
                <a:cs typeface="+mn-ea"/>
                <a:sym typeface="+mn-lt"/>
              </a:rPr>
              <a:t>(</a:t>
            </a:r>
            <a:r>
              <a:rPr lang="zh-CN" altLang="en-US" sz="2000" u="sng" dirty="0">
                <a:solidFill>
                  <a:schemeClr val="accent5"/>
                </a:solidFill>
                <a:ea typeface="微软雅黑" panose="020B0503020204020204" pitchFamily="34" charset="-122"/>
                <a:cs typeface="+mn-ea"/>
                <a:sym typeface="+mn-lt"/>
              </a:rPr>
              <a:t>选择自己所擅长的领域，才能发挥自我优势，注意千万别当职业的外行</a:t>
            </a:r>
            <a:r>
              <a:rPr lang="en-US" altLang="zh-CN" sz="2000" u="sng" dirty="0">
                <a:solidFill>
                  <a:schemeClr val="accent5"/>
                </a:solidFill>
                <a:ea typeface="微软雅黑" panose="020B0503020204020204" pitchFamily="34" charset="-122"/>
                <a:cs typeface="+mn-ea"/>
                <a:sym typeface="+mn-lt"/>
              </a:rPr>
              <a:t>)</a:t>
            </a:r>
            <a:r>
              <a:rPr lang="zh-CN" altLang="en-US" sz="2000" dirty="0">
                <a:solidFill>
                  <a:srgbClr val="4D4D4D"/>
                </a:solidFill>
                <a:ea typeface="微软雅黑" panose="020B0503020204020204" pitchFamily="34" charset="-122"/>
                <a:cs typeface="+mn-ea"/>
                <a:sym typeface="+mn-lt"/>
              </a:rPr>
              <a:t>、</a:t>
            </a:r>
            <a:r>
              <a:rPr lang="zh-CN" altLang="en-US" sz="2000" b="1" dirty="0">
                <a:solidFill>
                  <a:srgbClr val="FF0000"/>
                </a:solidFill>
                <a:ea typeface="微软雅黑" panose="020B0503020204020204" pitchFamily="34" charset="-122"/>
                <a:cs typeface="+mn-ea"/>
                <a:sym typeface="+mn-lt"/>
              </a:rPr>
              <a:t>择世所需</a:t>
            </a:r>
            <a:r>
              <a:rPr lang="zh-CN" altLang="en-US" sz="2000" dirty="0">
                <a:solidFill>
                  <a:srgbClr val="4D4D4D"/>
                </a:solidFill>
                <a:ea typeface="微软雅黑" panose="020B0503020204020204" pitchFamily="34" charset="-122"/>
                <a:cs typeface="+mn-ea"/>
                <a:sym typeface="+mn-lt"/>
              </a:rPr>
              <a:t>的原则</a:t>
            </a:r>
            <a:r>
              <a:rPr lang="en-US" altLang="zh-CN" sz="2000" u="sng" dirty="0">
                <a:solidFill>
                  <a:schemeClr val="accent5"/>
                </a:solidFill>
                <a:ea typeface="微软雅黑" panose="020B0503020204020204" pitchFamily="34" charset="-122"/>
                <a:cs typeface="+mn-ea"/>
                <a:sym typeface="+mn-lt"/>
              </a:rPr>
              <a:t>(</a:t>
            </a:r>
            <a:r>
              <a:rPr lang="zh-CN" altLang="en-US" sz="2000" u="sng" dirty="0">
                <a:solidFill>
                  <a:schemeClr val="accent5"/>
                </a:solidFill>
                <a:ea typeface="微软雅黑" panose="020B0503020204020204" pitchFamily="34" charset="-122"/>
                <a:cs typeface="+mn-ea"/>
                <a:sym typeface="+mn-lt"/>
              </a:rPr>
              <a:t>所选职业只有为社会所需要，才有自我发展的保障</a:t>
            </a:r>
            <a:r>
              <a:rPr lang="en-US" altLang="zh-CN" sz="2000" u="sng" dirty="0">
                <a:solidFill>
                  <a:schemeClr val="accent5"/>
                </a:solidFill>
                <a:ea typeface="微软雅黑" panose="020B0503020204020204" pitchFamily="34" charset="-122"/>
                <a:cs typeface="+mn-ea"/>
                <a:sym typeface="+mn-lt"/>
              </a:rPr>
              <a:t>)</a:t>
            </a:r>
            <a:r>
              <a:rPr lang="zh-CN" altLang="en-US" sz="2000" dirty="0">
                <a:solidFill>
                  <a:srgbClr val="4D4D4D"/>
                </a:solidFill>
                <a:ea typeface="微软雅黑" panose="020B0503020204020204" pitchFamily="34" charset="-122"/>
                <a:cs typeface="+mn-ea"/>
                <a:sym typeface="+mn-lt"/>
              </a:rPr>
              <a:t>和</a:t>
            </a:r>
            <a:r>
              <a:rPr lang="zh-CN" altLang="en-US" sz="2000" b="1" dirty="0">
                <a:solidFill>
                  <a:srgbClr val="FF0000"/>
                </a:solidFill>
                <a:ea typeface="微软雅黑" panose="020B0503020204020204" pitchFamily="34" charset="-122"/>
                <a:cs typeface="+mn-ea"/>
                <a:sym typeface="+mn-lt"/>
              </a:rPr>
              <a:t>择己所利</a:t>
            </a:r>
            <a:r>
              <a:rPr lang="zh-CN" altLang="en-US" sz="2000" dirty="0">
                <a:solidFill>
                  <a:srgbClr val="4D4D4D"/>
                </a:solidFill>
                <a:ea typeface="微软雅黑" panose="020B0503020204020204" pitchFamily="34" charset="-122"/>
                <a:cs typeface="+mn-ea"/>
                <a:sym typeface="+mn-lt"/>
              </a:rPr>
              <a:t>的原则</a:t>
            </a:r>
            <a:r>
              <a:rPr lang="en-US" altLang="zh-CN" sz="2000" i="1" dirty="0">
                <a:solidFill>
                  <a:schemeClr val="accent5"/>
                </a:solidFill>
                <a:ea typeface="微软雅黑" panose="020B0503020204020204" pitchFamily="34" charset="-122"/>
                <a:cs typeface="+mn-ea"/>
                <a:sym typeface="+mn-lt"/>
              </a:rPr>
              <a:t>(</a:t>
            </a:r>
            <a:r>
              <a:rPr lang="zh-CN" altLang="en-US" sz="2000" i="1" dirty="0">
                <a:solidFill>
                  <a:schemeClr val="accent5"/>
                </a:solidFill>
                <a:ea typeface="微软雅黑" panose="020B0503020204020204" pitchFamily="34" charset="-122"/>
                <a:cs typeface="+mn-ea"/>
                <a:sym typeface="+mn-lt"/>
              </a:rPr>
              <a:t>应该本着</a:t>
            </a:r>
            <a:r>
              <a:rPr lang="en-US" altLang="zh-CN" sz="2000" i="1" dirty="0">
                <a:solidFill>
                  <a:schemeClr val="accent5"/>
                </a:solidFill>
                <a:ea typeface="微软雅黑" panose="020B0503020204020204" pitchFamily="34" charset="-122"/>
                <a:cs typeface="+mn-ea"/>
                <a:sym typeface="+mn-lt"/>
              </a:rPr>
              <a:t>"</a:t>
            </a:r>
            <a:r>
              <a:rPr lang="zh-CN" altLang="en-US" sz="2000" i="1" dirty="0">
                <a:solidFill>
                  <a:schemeClr val="accent5"/>
                </a:solidFill>
                <a:ea typeface="微软雅黑" panose="020B0503020204020204" pitchFamily="34" charset="-122"/>
                <a:cs typeface="+mn-ea"/>
                <a:sym typeface="+mn-lt"/>
              </a:rPr>
              <a:t>利己、利他、利社会</a:t>
            </a:r>
            <a:r>
              <a:rPr lang="en-US" altLang="zh-CN" sz="2000" i="1" dirty="0">
                <a:solidFill>
                  <a:schemeClr val="accent5"/>
                </a:solidFill>
                <a:ea typeface="微软雅黑" panose="020B0503020204020204" pitchFamily="34" charset="-122"/>
                <a:cs typeface="+mn-ea"/>
                <a:sym typeface="+mn-lt"/>
              </a:rPr>
              <a:t>"</a:t>
            </a:r>
            <a:r>
              <a:rPr lang="zh-CN" altLang="en-US" sz="2000" i="1" dirty="0">
                <a:solidFill>
                  <a:schemeClr val="accent5"/>
                </a:solidFill>
                <a:ea typeface="微软雅黑" panose="020B0503020204020204" pitchFamily="34" charset="-122"/>
                <a:cs typeface="+mn-ea"/>
                <a:sym typeface="+mn-lt"/>
              </a:rPr>
              <a:t>的原则，选择对自己合适、有发展前景的职业</a:t>
            </a:r>
            <a:r>
              <a:rPr lang="en-US" altLang="zh-CN" sz="2000" i="1" dirty="0">
                <a:solidFill>
                  <a:schemeClr val="accent5"/>
                </a:solidFill>
                <a:ea typeface="微软雅黑" panose="020B0503020204020204" pitchFamily="34" charset="-122"/>
                <a:cs typeface="+mn-ea"/>
                <a:sym typeface="+mn-lt"/>
              </a:rPr>
              <a:t>)</a:t>
            </a:r>
            <a:r>
              <a:rPr lang="zh-CN" altLang="en-US" sz="2000" dirty="0">
                <a:solidFill>
                  <a:srgbClr val="4D4D4D"/>
                </a:solidFill>
                <a:ea typeface="微软雅黑" panose="020B0503020204020204" pitchFamily="34" charset="-122"/>
                <a:cs typeface="+mn-ea"/>
                <a:sym typeface="+mn-lt"/>
              </a:rPr>
              <a:t>。 </a:t>
            </a:r>
          </a:p>
        </p:txBody>
      </p:sp>
      <p:sp>
        <p:nvSpPr>
          <p:cNvPr id="9" name="Rectangle 4">
            <a:extLst>
              <a:ext uri="{FF2B5EF4-FFF2-40B4-BE49-F238E27FC236}">
                <a16:creationId xmlns:a16="http://schemas.microsoft.com/office/drawing/2014/main" id="{A2553A0C-95DF-4AA5-9045-D5CCDD33BA44}"/>
              </a:ext>
            </a:extLst>
          </p:cNvPr>
          <p:cNvSpPr txBox="1">
            <a:spLocks noChangeArrowheads="1"/>
          </p:cNvSpPr>
          <p:nvPr/>
        </p:nvSpPr>
        <p:spPr>
          <a:xfrm>
            <a:off x="6379650" y="1128593"/>
            <a:ext cx="5702642" cy="60553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2000" dirty="0">
                <a:solidFill>
                  <a:srgbClr val="4D4D4D"/>
                </a:solidFill>
                <a:ea typeface="微软雅黑" panose="020B0503020204020204" pitchFamily="34" charset="-122"/>
                <a:cs typeface="+mn-ea"/>
                <a:sym typeface="+mn-lt"/>
              </a:rPr>
              <a:t>职业生涯目标是指</a:t>
            </a:r>
            <a:r>
              <a:rPr lang="zh-CN" altLang="en-US" sz="2000" b="1" dirty="0">
                <a:solidFill>
                  <a:srgbClr val="FF0000"/>
                </a:solidFill>
                <a:ea typeface="微软雅黑" panose="020B0503020204020204" pitchFamily="34" charset="-122"/>
                <a:cs typeface="+mn-ea"/>
                <a:sym typeface="+mn-lt"/>
              </a:rPr>
              <a:t>可预想到的、有一定实现可能的最长远目标</a:t>
            </a:r>
            <a:r>
              <a:rPr lang="zh-CN" altLang="en-US" sz="2000" dirty="0">
                <a:solidFill>
                  <a:srgbClr val="4D4D4D"/>
                </a:solidFill>
                <a:ea typeface="微软雅黑" panose="020B0503020204020204" pitchFamily="34" charset="-122"/>
                <a:cs typeface="+mn-ea"/>
                <a:sym typeface="+mn-lt"/>
              </a:rPr>
              <a:t>。职业生涯目标的确定，是个人理想的具体化和可操作化。按照马斯洛的需求层次理论，人一般具有</a:t>
            </a:r>
            <a:r>
              <a:rPr lang="zh-CN" altLang="en-US" sz="2000" b="1" dirty="0">
                <a:solidFill>
                  <a:srgbClr val="FF0000"/>
                </a:solidFill>
                <a:ea typeface="微软雅黑" panose="020B0503020204020204" pitchFamily="34" charset="-122"/>
                <a:cs typeface="+mn-ea"/>
                <a:sym typeface="+mn-lt"/>
              </a:rPr>
              <a:t>生理需求</a:t>
            </a:r>
            <a:r>
              <a:rPr lang="en-US" altLang="zh-CN" sz="2000" dirty="0">
                <a:solidFill>
                  <a:srgbClr val="4D4D4D"/>
                </a:solidFill>
                <a:ea typeface="微软雅黑" panose="020B0503020204020204" pitchFamily="34" charset="-122"/>
                <a:cs typeface="+mn-ea"/>
                <a:sym typeface="+mn-lt"/>
              </a:rPr>
              <a:t>(</a:t>
            </a:r>
            <a:r>
              <a:rPr lang="zh-CN" altLang="en-US" sz="2000" dirty="0">
                <a:solidFill>
                  <a:srgbClr val="4D4D4D"/>
                </a:solidFill>
                <a:ea typeface="微软雅黑" panose="020B0503020204020204" pitchFamily="34" charset="-122"/>
                <a:cs typeface="+mn-ea"/>
                <a:sym typeface="+mn-lt"/>
              </a:rPr>
              <a:t>基本生活资料需求，包括吃、穿、住、行、用</a:t>
            </a:r>
            <a:r>
              <a:rPr lang="en-US" altLang="zh-CN" sz="2000" dirty="0">
                <a:solidFill>
                  <a:srgbClr val="4D4D4D"/>
                </a:solidFill>
                <a:ea typeface="微软雅黑" panose="020B0503020204020204" pitchFamily="34" charset="-122"/>
                <a:cs typeface="+mn-ea"/>
                <a:sym typeface="+mn-lt"/>
              </a:rPr>
              <a:t>)</a:t>
            </a:r>
            <a:r>
              <a:rPr lang="zh-CN" altLang="en-US" sz="2000" dirty="0">
                <a:solidFill>
                  <a:srgbClr val="4D4D4D"/>
                </a:solidFill>
                <a:ea typeface="微软雅黑" panose="020B0503020204020204" pitchFamily="34" charset="-122"/>
                <a:cs typeface="+mn-ea"/>
                <a:sym typeface="+mn-lt"/>
              </a:rPr>
              <a:t>、</a:t>
            </a:r>
            <a:r>
              <a:rPr lang="zh-CN" altLang="en-US" sz="2000" b="1" dirty="0">
                <a:solidFill>
                  <a:srgbClr val="FF0000"/>
                </a:solidFill>
                <a:ea typeface="微软雅黑" panose="020B0503020204020204" pitchFamily="34" charset="-122"/>
                <a:cs typeface="+mn-ea"/>
                <a:sym typeface="+mn-lt"/>
              </a:rPr>
              <a:t>安全需求</a:t>
            </a:r>
            <a:r>
              <a:rPr lang="en-US" altLang="zh-CN" sz="2000" dirty="0">
                <a:solidFill>
                  <a:srgbClr val="4D4D4D"/>
                </a:solidFill>
                <a:ea typeface="微软雅黑" panose="020B0503020204020204" pitchFamily="34" charset="-122"/>
                <a:cs typeface="+mn-ea"/>
                <a:sym typeface="+mn-lt"/>
              </a:rPr>
              <a:t>(</a:t>
            </a:r>
            <a:r>
              <a:rPr lang="zh-CN" altLang="en-US" sz="2000" dirty="0">
                <a:solidFill>
                  <a:srgbClr val="4D4D4D"/>
                </a:solidFill>
                <a:ea typeface="微软雅黑" panose="020B0503020204020204" pitchFamily="34" charset="-122"/>
                <a:cs typeface="+mn-ea"/>
                <a:sym typeface="+mn-lt"/>
              </a:rPr>
              <a:t>人身安全、健康保护</a:t>
            </a:r>
            <a:r>
              <a:rPr lang="en-US" altLang="zh-CN" sz="2000" dirty="0">
                <a:solidFill>
                  <a:srgbClr val="4D4D4D"/>
                </a:solidFill>
                <a:ea typeface="微软雅黑" panose="020B0503020204020204" pitchFamily="34" charset="-122"/>
                <a:cs typeface="+mn-ea"/>
                <a:sym typeface="+mn-lt"/>
              </a:rPr>
              <a:t>)</a:t>
            </a:r>
            <a:r>
              <a:rPr lang="zh-CN" altLang="en-US" sz="2000" dirty="0">
                <a:solidFill>
                  <a:srgbClr val="4D4D4D"/>
                </a:solidFill>
                <a:ea typeface="微软雅黑" panose="020B0503020204020204" pitchFamily="34" charset="-122"/>
                <a:cs typeface="+mn-ea"/>
                <a:sym typeface="+mn-lt"/>
              </a:rPr>
              <a:t>、</a:t>
            </a:r>
            <a:r>
              <a:rPr lang="zh-CN" altLang="en-US" sz="2000" b="1" dirty="0">
                <a:solidFill>
                  <a:srgbClr val="FF0000"/>
                </a:solidFill>
                <a:ea typeface="微软雅黑" panose="020B0503020204020204" pitchFamily="34" charset="-122"/>
                <a:cs typeface="+mn-ea"/>
                <a:sym typeface="+mn-lt"/>
              </a:rPr>
              <a:t>社交需求</a:t>
            </a:r>
            <a:r>
              <a:rPr lang="en-US" altLang="zh-CN" sz="2000" dirty="0">
                <a:solidFill>
                  <a:srgbClr val="4D4D4D"/>
                </a:solidFill>
                <a:ea typeface="微软雅黑" panose="020B0503020204020204" pitchFamily="34" charset="-122"/>
                <a:cs typeface="+mn-ea"/>
                <a:sym typeface="+mn-lt"/>
              </a:rPr>
              <a:t>(</a:t>
            </a:r>
            <a:r>
              <a:rPr lang="zh-CN" altLang="en-US" sz="2000" dirty="0">
                <a:solidFill>
                  <a:srgbClr val="4D4D4D"/>
                </a:solidFill>
                <a:ea typeface="微软雅黑" panose="020B0503020204020204" pitchFamily="34" charset="-122"/>
                <a:cs typeface="+mn-ea"/>
                <a:sym typeface="+mn-lt"/>
              </a:rPr>
              <a:t>社会归属意识、友谊、爱情</a:t>
            </a:r>
            <a:r>
              <a:rPr lang="en-US" altLang="zh-CN" sz="2000" dirty="0">
                <a:solidFill>
                  <a:srgbClr val="4D4D4D"/>
                </a:solidFill>
                <a:ea typeface="微软雅黑" panose="020B0503020204020204" pitchFamily="34" charset="-122"/>
                <a:cs typeface="+mn-ea"/>
                <a:sym typeface="+mn-lt"/>
              </a:rPr>
              <a:t>)</a:t>
            </a:r>
            <a:r>
              <a:rPr lang="zh-CN" altLang="en-US" sz="2000" dirty="0">
                <a:solidFill>
                  <a:srgbClr val="4D4D4D"/>
                </a:solidFill>
                <a:ea typeface="微软雅黑" panose="020B0503020204020204" pitchFamily="34" charset="-122"/>
                <a:cs typeface="+mn-ea"/>
                <a:sym typeface="+mn-lt"/>
              </a:rPr>
              <a:t>、</a:t>
            </a:r>
            <a:r>
              <a:rPr lang="zh-CN" altLang="en-US" sz="2000" b="1" dirty="0">
                <a:solidFill>
                  <a:srgbClr val="FF0000"/>
                </a:solidFill>
                <a:ea typeface="微软雅黑" panose="020B0503020204020204" pitchFamily="34" charset="-122"/>
                <a:cs typeface="+mn-ea"/>
                <a:sym typeface="+mn-lt"/>
              </a:rPr>
              <a:t>尊重需求</a:t>
            </a:r>
            <a:r>
              <a:rPr lang="en-US" altLang="zh-CN" sz="2000" dirty="0">
                <a:solidFill>
                  <a:srgbClr val="4D4D4D"/>
                </a:solidFill>
                <a:ea typeface="微软雅黑" panose="020B0503020204020204" pitchFamily="34" charset="-122"/>
                <a:cs typeface="+mn-ea"/>
                <a:sym typeface="+mn-lt"/>
              </a:rPr>
              <a:t>(</a:t>
            </a:r>
            <a:r>
              <a:rPr lang="zh-CN" altLang="en-US" sz="2000" dirty="0">
                <a:solidFill>
                  <a:srgbClr val="4D4D4D"/>
                </a:solidFill>
                <a:ea typeface="微软雅黑" panose="020B0503020204020204" pitchFamily="34" charset="-122"/>
                <a:cs typeface="+mn-ea"/>
                <a:sym typeface="+mn-lt"/>
              </a:rPr>
              <a:t>自尊、荣誉、地位</a:t>
            </a:r>
            <a:r>
              <a:rPr lang="en-US" altLang="zh-CN" sz="2000" dirty="0">
                <a:solidFill>
                  <a:srgbClr val="4D4D4D"/>
                </a:solidFill>
                <a:ea typeface="微软雅黑" panose="020B0503020204020204" pitchFamily="34" charset="-122"/>
                <a:cs typeface="+mn-ea"/>
                <a:sym typeface="+mn-lt"/>
              </a:rPr>
              <a:t>)</a:t>
            </a:r>
            <a:r>
              <a:rPr lang="zh-CN" altLang="en-US" sz="2000" dirty="0">
                <a:solidFill>
                  <a:srgbClr val="4D4D4D"/>
                </a:solidFill>
                <a:ea typeface="微软雅黑" panose="020B0503020204020204" pitchFamily="34" charset="-122"/>
                <a:cs typeface="+mn-ea"/>
                <a:sym typeface="+mn-lt"/>
              </a:rPr>
              <a:t>、</a:t>
            </a:r>
            <a:r>
              <a:rPr lang="zh-CN" altLang="en-US" sz="2000" b="1" dirty="0">
                <a:solidFill>
                  <a:srgbClr val="FF0000"/>
                </a:solidFill>
                <a:ea typeface="微软雅黑" panose="020B0503020204020204" pitchFamily="34" charset="-122"/>
                <a:cs typeface="+mn-ea"/>
                <a:sym typeface="+mn-lt"/>
              </a:rPr>
              <a:t>自我实现需求</a:t>
            </a:r>
            <a:r>
              <a:rPr lang="en-US" altLang="zh-CN" sz="2000" dirty="0">
                <a:solidFill>
                  <a:srgbClr val="4D4D4D"/>
                </a:solidFill>
                <a:ea typeface="微软雅黑" panose="020B0503020204020204" pitchFamily="34" charset="-122"/>
                <a:cs typeface="+mn-ea"/>
                <a:sym typeface="+mn-lt"/>
              </a:rPr>
              <a:t>(</a:t>
            </a:r>
            <a:r>
              <a:rPr lang="zh-CN" altLang="en-US" sz="2000" dirty="0">
                <a:solidFill>
                  <a:srgbClr val="4D4D4D"/>
                </a:solidFill>
                <a:ea typeface="微软雅黑" panose="020B0503020204020204" pitchFamily="34" charset="-122"/>
                <a:cs typeface="+mn-ea"/>
                <a:sym typeface="+mn-lt"/>
              </a:rPr>
              <a:t>自我发展与实现</a:t>
            </a:r>
            <a:r>
              <a:rPr lang="en-US" altLang="zh-CN" sz="2000" dirty="0">
                <a:solidFill>
                  <a:srgbClr val="4D4D4D"/>
                </a:solidFill>
                <a:ea typeface="微软雅黑" panose="020B0503020204020204" pitchFamily="34" charset="-122"/>
                <a:cs typeface="+mn-ea"/>
                <a:sym typeface="+mn-lt"/>
              </a:rPr>
              <a:t>)</a:t>
            </a:r>
            <a:r>
              <a:rPr lang="zh-CN" altLang="en-US" sz="2000" b="1" dirty="0">
                <a:solidFill>
                  <a:srgbClr val="FF0000"/>
                </a:solidFill>
                <a:ea typeface="微软雅黑" panose="020B0503020204020204" pitchFamily="34" charset="-122"/>
                <a:cs typeface="+mn-ea"/>
                <a:sym typeface="+mn-lt"/>
              </a:rPr>
              <a:t>五</a:t>
            </a:r>
            <a:r>
              <a:rPr lang="zh-CN" altLang="en-US" sz="2000" dirty="0">
                <a:solidFill>
                  <a:srgbClr val="4D4D4D"/>
                </a:solidFill>
                <a:ea typeface="微软雅黑" panose="020B0503020204020204" pitchFamily="34" charset="-122"/>
                <a:cs typeface="+mn-ea"/>
                <a:sym typeface="+mn-lt"/>
              </a:rPr>
              <a:t>种依次从低层次到高层次的需求。职业目标的选择并无定式可言，关键是要依据自身实际，适合于自身发展。值得注意的是，伴随现代科技发展与社会进步，</a:t>
            </a:r>
            <a:r>
              <a:rPr lang="zh-CN" altLang="en-US" sz="2000" b="1" u="sng" dirty="0">
                <a:solidFill>
                  <a:srgbClr val="FF0000"/>
                </a:solidFill>
                <a:ea typeface="微软雅黑" panose="020B0503020204020204" pitchFamily="34" charset="-122"/>
                <a:cs typeface="+mn-ea"/>
                <a:sym typeface="+mn-lt"/>
              </a:rPr>
              <a:t>个人要随时注意修订职业目标，尽量使自己职业的选择与社会的需求相适应，一定要跟上时代发展的脚步，适应社会需求，才不至于被淘汰出局</a:t>
            </a:r>
            <a:r>
              <a:rPr lang="zh-CN" altLang="en-US" sz="2000" dirty="0">
                <a:solidFill>
                  <a:srgbClr val="4D4D4D"/>
                </a:solidFill>
                <a:ea typeface="微软雅黑" panose="020B0503020204020204" pitchFamily="34" charset="-122"/>
                <a:cs typeface="+mn-ea"/>
                <a:sym typeface="+mn-lt"/>
              </a:rPr>
              <a:t>。 </a:t>
            </a:r>
          </a:p>
        </p:txBody>
      </p:sp>
    </p:spTree>
    <p:extLst>
      <p:ext uri="{BB962C8B-B14F-4D97-AF65-F5344CB8AC3E}">
        <p14:creationId xmlns:p14="http://schemas.microsoft.com/office/powerpoint/2010/main" val="31317256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r>
              <a:rPr lang="zh-CN" altLang="en-US" sz="4000" dirty="0">
                <a:solidFill>
                  <a:schemeClr val="bg1"/>
                </a:solidFill>
                <a:latin typeface="方正正准黑简体" panose="02000000000000000000" pitchFamily="2" charset="-122"/>
                <a:ea typeface="方正正准黑简体" panose="02000000000000000000" pitchFamily="2" charset="-122"/>
              </a:rPr>
              <a:t>让理想看得见</a:t>
            </a:r>
            <a:r>
              <a:rPr lang="en-US" altLang="zh-CN" sz="4000" dirty="0">
                <a:solidFill>
                  <a:schemeClr val="bg1"/>
                </a:solidFill>
                <a:latin typeface="方正正准黑简体" panose="02000000000000000000" pitchFamily="2" charset="-122"/>
                <a:ea typeface="方正正准黑简体" panose="02000000000000000000" pitchFamily="2" charset="-122"/>
              </a:rPr>
              <a:t>——</a:t>
            </a:r>
            <a:r>
              <a:rPr lang="zh-CN" altLang="en-US" sz="4000" dirty="0">
                <a:solidFill>
                  <a:schemeClr val="bg1"/>
                </a:solidFill>
                <a:latin typeface="方正正准黑简体" panose="02000000000000000000" pitchFamily="2" charset="-122"/>
                <a:ea typeface="方正正准黑简体" panose="02000000000000000000" pitchFamily="2" charset="-122"/>
              </a:rPr>
              <a:t>生涯规划步骤</a:t>
            </a:r>
            <a:r>
              <a:rPr lang="zh-CN" altLang="en-US" sz="2000" dirty="0">
                <a:solidFill>
                  <a:srgbClr val="FF0000"/>
                </a:solidFill>
                <a:latin typeface="方正正准黑简体" panose="02000000000000000000" pitchFamily="2" charset="-122"/>
                <a:ea typeface="方正正准黑简体" panose="02000000000000000000" pitchFamily="2" charset="-122"/>
              </a:rPr>
              <a:t>规划未来</a:t>
            </a: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fld id="{259F4B34-A25D-4DEF-97BC-C4D92417BF9B}" type="slidenum">
              <a:rPr lang="en-US" altLang="zh-CN" sz="1000" smtClean="0">
                <a:solidFill>
                  <a:schemeClr val="bg1"/>
                </a:solidFill>
                <a:latin typeface="Arial" pitchFamily="34" charset="0"/>
                <a:cs typeface="Arial" pitchFamily="34" charset="0"/>
              </a:rPr>
              <a:pPr algn="ctr"/>
              <a:t>21</a:t>
            </a:fld>
            <a:endParaRPr lang="en-US" sz="10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810430"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r>
              <a:rPr lang="zh-CN" altLang="en-US" dirty="0"/>
              <a:t>生涯规划</a:t>
            </a:r>
            <a:endParaRPr lang="en-US" altLang="zh-CN" sz="8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sp>
        <p:nvSpPr>
          <p:cNvPr id="10" name="文本框 9">
            <a:extLst>
              <a:ext uri="{FF2B5EF4-FFF2-40B4-BE49-F238E27FC236}">
                <a16:creationId xmlns:a16="http://schemas.microsoft.com/office/drawing/2014/main" id="{B956677A-86A9-42BE-9286-94A7C2477A7B}"/>
              </a:ext>
            </a:extLst>
          </p:cNvPr>
          <p:cNvSpPr txBox="1"/>
          <p:nvPr/>
        </p:nvSpPr>
        <p:spPr>
          <a:xfrm>
            <a:off x="785260" y="2147389"/>
            <a:ext cx="1107996" cy="3775891"/>
          </a:xfrm>
          <a:prstGeom prst="rect">
            <a:avLst/>
          </a:prstGeom>
          <a:noFill/>
        </p:spPr>
        <p:txBody>
          <a:bodyPr vert="eaVert" wrap="square" rtlCol="0">
            <a:spAutoFit/>
          </a:bodyPr>
          <a:lstStyle/>
          <a:p>
            <a:r>
              <a:rPr lang="zh-CN" altLang="en-US" sz="6000" b="1" dirty="0">
                <a:solidFill>
                  <a:srgbClr val="CC00FF"/>
                </a:solidFill>
              </a:rPr>
              <a:t>规划未来</a:t>
            </a:r>
          </a:p>
        </p:txBody>
      </p:sp>
      <p:sp>
        <p:nvSpPr>
          <p:cNvPr id="11" name="箭头: 右 10">
            <a:extLst>
              <a:ext uri="{FF2B5EF4-FFF2-40B4-BE49-F238E27FC236}">
                <a16:creationId xmlns:a16="http://schemas.microsoft.com/office/drawing/2014/main" id="{5A790A48-2E87-4EDB-B5D7-B18CBBC24B65}"/>
              </a:ext>
            </a:extLst>
          </p:cNvPr>
          <p:cNvSpPr/>
          <p:nvPr/>
        </p:nvSpPr>
        <p:spPr>
          <a:xfrm rot="20628409">
            <a:off x="1838319" y="2167616"/>
            <a:ext cx="1661956" cy="748340"/>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zh-CN" altLang="en-US" dirty="0">
                <a:solidFill>
                  <a:schemeClr val="accent6"/>
                </a:solidFill>
              </a:rPr>
              <a:t>选择与计划</a:t>
            </a:r>
          </a:p>
        </p:txBody>
      </p:sp>
      <p:sp>
        <p:nvSpPr>
          <p:cNvPr id="12" name="箭头: 右 11">
            <a:extLst>
              <a:ext uri="{FF2B5EF4-FFF2-40B4-BE49-F238E27FC236}">
                <a16:creationId xmlns:a16="http://schemas.microsoft.com/office/drawing/2014/main" id="{25B2D57C-3CE0-4724-A249-69FB4BF72527}"/>
              </a:ext>
            </a:extLst>
          </p:cNvPr>
          <p:cNvSpPr/>
          <p:nvPr/>
        </p:nvSpPr>
        <p:spPr>
          <a:xfrm>
            <a:off x="1893256" y="3326751"/>
            <a:ext cx="1804716" cy="899368"/>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dirty="0">
                <a:solidFill>
                  <a:schemeClr val="accent4"/>
                </a:solidFill>
              </a:rPr>
              <a:t>规划时限</a:t>
            </a:r>
          </a:p>
        </p:txBody>
      </p:sp>
      <p:sp>
        <p:nvSpPr>
          <p:cNvPr id="13" name="箭头: 右 12">
            <a:extLst>
              <a:ext uri="{FF2B5EF4-FFF2-40B4-BE49-F238E27FC236}">
                <a16:creationId xmlns:a16="http://schemas.microsoft.com/office/drawing/2014/main" id="{1E5BFE97-E908-446F-8419-0E01DFA5CE83}"/>
              </a:ext>
            </a:extLst>
          </p:cNvPr>
          <p:cNvSpPr/>
          <p:nvPr/>
        </p:nvSpPr>
        <p:spPr>
          <a:xfrm rot="735470">
            <a:off x="1766940" y="4460241"/>
            <a:ext cx="1804716" cy="899368"/>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dirty="0">
                <a:solidFill>
                  <a:schemeClr val="accent1"/>
                </a:solidFill>
              </a:rPr>
              <a:t>肯定与进步</a:t>
            </a:r>
          </a:p>
        </p:txBody>
      </p:sp>
      <p:sp>
        <p:nvSpPr>
          <p:cNvPr id="14" name="文本框 13">
            <a:extLst>
              <a:ext uri="{FF2B5EF4-FFF2-40B4-BE49-F238E27FC236}">
                <a16:creationId xmlns:a16="http://schemas.microsoft.com/office/drawing/2014/main" id="{6DB746A6-5E06-490F-B3BD-D5111D3834C0}"/>
              </a:ext>
            </a:extLst>
          </p:cNvPr>
          <p:cNvSpPr txBox="1"/>
          <p:nvPr/>
        </p:nvSpPr>
        <p:spPr>
          <a:xfrm>
            <a:off x="3646558" y="2147389"/>
            <a:ext cx="5724644" cy="646331"/>
          </a:xfrm>
          <a:prstGeom prst="rect">
            <a:avLst/>
          </a:prstGeom>
          <a:noFill/>
        </p:spPr>
        <p:txBody>
          <a:bodyPr wrap="none" rtlCol="0">
            <a:spAutoFit/>
          </a:bodyPr>
          <a:lstStyle/>
          <a:p>
            <a:r>
              <a:rPr lang="zh-CN" altLang="en-US" sz="1800" dirty="0">
                <a:solidFill>
                  <a:srgbClr val="4D4D4D"/>
                </a:solidFill>
                <a:ea typeface="微软雅黑" panose="020B0503020204020204" pitchFamily="34" charset="-122"/>
                <a:cs typeface="+mn-ea"/>
                <a:sym typeface="+mn-lt"/>
              </a:rPr>
              <a:t>选择一个对自己有利的职业和得以实现自我价值的单位</a:t>
            </a:r>
            <a:endParaRPr lang="en-US" altLang="zh-CN" sz="1800" dirty="0">
              <a:solidFill>
                <a:srgbClr val="4D4D4D"/>
              </a:solidFill>
              <a:ea typeface="微软雅黑" panose="020B0503020204020204" pitchFamily="34" charset="-122"/>
              <a:cs typeface="+mn-ea"/>
              <a:sym typeface="+mn-lt"/>
            </a:endParaRPr>
          </a:p>
          <a:p>
            <a:r>
              <a:rPr lang="zh-CN" altLang="en-US" sz="1800" dirty="0">
                <a:solidFill>
                  <a:srgbClr val="4D4D4D"/>
                </a:solidFill>
                <a:ea typeface="微软雅黑" panose="020B0503020204020204" pitchFamily="34" charset="-122"/>
                <a:cs typeface="+mn-ea"/>
                <a:sym typeface="+mn-lt"/>
              </a:rPr>
              <a:t>有很好的人生目标，制订一个完善的自我发展计划</a:t>
            </a:r>
            <a:endParaRPr lang="zh-CN" altLang="en-US" dirty="0"/>
          </a:p>
        </p:txBody>
      </p:sp>
      <p:sp>
        <p:nvSpPr>
          <p:cNvPr id="15" name="文本框 14">
            <a:extLst>
              <a:ext uri="{FF2B5EF4-FFF2-40B4-BE49-F238E27FC236}">
                <a16:creationId xmlns:a16="http://schemas.microsoft.com/office/drawing/2014/main" id="{099E1817-C8D4-4B8D-8A06-5B7B5D3DA67C}"/>
              </a:ext>
            </a:extLst>
          </p:cNvPr>
          <p:cNvSpPr txBox="1"/>
          <p:nvPr/>
        </p:nvSpPr>
        <p:spPr>
          <a:xfrm>
            <a:off x="3697972" y="3355582"/>
            <a:ext cx="8622873" cy="923330"/>
          </a:xfrm>
          <a:prstGeom prst="rect">
            <a:avLst/>
          </a:prstGeom>
          <a:noFill/>
        </p:spPr>
        <p:txBody>
          <a:bodyPr wrap="none" rtlCol="0">
            <a:spAutoFit/>
          </a:bodyPr>
          <a:lstStyle/>
          <a:p>
            <a:r>
              <a:rPr lang="zh-CN" altLang="en-US" sz="1800" dirty="0">
                <a:solidFill>
                  <a:srgbClr val="4D4D4D"/>
                </a:solidFill>
                <a:ea typeface="微软雅黑" panose="020B0503020204020204" pitchFamily="34" charset="-122"/>
                <a:cs typeface="+mn-ea"/>
                <a:sym typeface="+mn-lt"/>
              </a:rPr>
              <a:t>把理想目标分解成若干可操作的小目标，灵活规划自我</a:t>
            </a:r>
            <a:endParaRPr lang="en-US" altLang="zh-CN" sz="1800" dirty="0">
              <a:solidFill>
                <a:srgbClr val="4D4D4D"/>
              </a:solidFill>
              <a:ea typeface="微软雅黑" panose="020B0503020204020204" pitchFamily="34" charset="-122"/>
              <a:cs typeface="+mn-ea"/>
              <a:sym typeface="+mn-lt"/>
            </a:endParaRPr>
          </a:p>
          <a:p>
            <a:r>
              <a:rPr lang="zh-CN" altLang="en-US" sz="1800" dirty="0">
                <a:solidFill>
                  <a:srgbClr val="4D4D4D"/>
                </a:solidFill>
                <a:ea typeface="微软雅黑" panose="020B0503020204020204" pitchFamily="34" charset="-122"/>
                <a:cs typeface="+mn-ea"/>
                <a:sym typeface="+mn-lt"/>
              </a:rPr>
              <a:t>一 是根据自己的年龄划分目标</a:t>
            </a:r>
          </a:p>
          <a:p>
            <a:r>
              <a:rPr lang="zh-CN" altLang="en-US" sz="1800" dirty="0">
                <a:solidFill>
                  <a:srgbClr val="4D4D4D"/>
                </a:solidFill>
                <a:ea typeface="微软雅黑" panose="020B0503020204020204" pitchFamily="34" charset="-122"/>
                <a:cs typeface="+mn-ea"/>
                <a:sym typeface="+mn-lt"/>
              </a:rPr>
              <a:t>二 是根据职业通路中的职位、职务阶段性变化为划分标准制订不同时期的努力方向</a:t>
            </a:r>
            <a:endParaRPr lang="zh-CN" altLang="en-US" dirty="0"/>
          </a:p>
        </p:txBody>
      </p:sp>
      <p:sp>
        <p:nvSpPr>
          <p:cNvPr id="16" name="文本框 15">
            <a:extLst>
              <a:ext uri="{FF2B5EF4-FFF2-40B4-BE49-F238E27FC236}">
                <a16:creationId xmlns:a16="http://schemas.microsoft.com/office/drawing/2014/main" id="{664039E8-739D-4615-AB11-F0348F511942}"/>
              </a:ext>
            </a:extLst>
          </p:cNvPr>
          <p:cNvSpPr txBox="1"/>
          <p:nvPr/>
        </p:nvSpPr>
        <p:spPr>
          <a:xfrm>
            <a:off x="3697972" y="4676485"/>
            <a:ext cx="6571030" cy="1938992"/>
          </a:xfrm>
          <a:prstGeom prst="rect">
            <a:avLst/>
          </a:prstGeom>
          <a:noFill/>
        </p:spPr>
        <p:txBody>
          <a:bodyPr wrap="none" rtlCol="0">
            <a:spAutoFit/>
          </a:bodyPr>
          <a:lstStyle/>
          <a:p>
            <a:r>
              <a:rPr lang="zh-CN" altLang="en-US" sz="1800" dirty="0">
                <a:solidFill>
                  <a:srgbClr val="4D4D4D"/>
                </a:solidFill>
                <a:ea typeface="微软雅黑" panose="020B0503020204020204" pitchFamily="34" charset="-122"/>
                <a:cs typeface="+mn-ea"/>
                <a:sym typeface="+mn-lt"/>
              </a:rPr>
              <a:t>清楚地了解自我之后，就要对症下药，有则改之，无则加勉</a:t>
            </a:r>
            <a:endParaRPr lang="en-US" altLang="zh-CN" sz="1800" dirty="0">
              <a:solidFill>
                <a:srgbClr val="4D4D4D"/>
              </a:solidFill>
              <a:ea typeface="微软雅黑" panose="020B0503020204020204" pitchFamily="34" charset="-122"/>
              <a:cs typeface="+mn-ea"/>
              <a:sym typeface="+mn-lt"/>
            </a:endParaRPr>
          </a:p>
          <a:p>
            <a:r>
              <a:rPr lang="zh-CN" altLang="en-US" sz="2400" b="1" dirty="0">
                <a:solidFill>
                  <a:srgbClr val="FF0000"/>
                </a:solidFill>
                <a:ea typeface="微软雅黑" panose="020B0503020204020204" pitchFamily="34" charset="-122"/>
                <a:cs typeface="+mn-ea"/>
                <a:sym typeface="+mn-lt"/>
              </a:rPr>
              <a:t>分析</a:t>
            </a:r>
            <a:r>
              <a:rPr lang="zh-CN" altLang="en-US" dirty="0">
                <a:solidFill>
                  <a:srgbClr val="4D4D4D"/>
                </a:solidFill>
                <a:ea typeface="微软雅黑" panose="020B0503020204020204" pitchFamily="34" charset="-122"/>
                <a:cs typeface="+mn-ea"/>
                <a:sym typeface="+mn-lt"/>
              </a:rPr>
              <a:t>是自身素质问题、人际关系问题，还是工作本身的问题？</a:t>
            </a:r>
            <a:endParaRPr lang="en-US" altLang="zh-CN" dirty="0">
              <a:solidFill>
                <a:srgbClr val="4D4D4D"/>
              </a:solidFill>
              <a:ea typeface="微软雅黑" panose="020B0503020204020204" pitchFamily="34" charset="-122"/>
              <a:cs typeface="+mn-ea"/>
              <a:sym typeface="+mn-lt"/>
            </a:endParaRPr>
          </a:p>
          <a:p>
            <a:r>
              <a:rPr lang="zh-CN" altLang="en-US" sz="2400" b="1" dirty="0">
                <a:solidFill>
                  <a:srgbClr val="FF0000"/>
                </a:solidFill>
                <a:ea typeface="微软雅黑" panose="020B0503020204020204" pitchFamily="34" charset="-122"/>
                <a:cs typeface="+mn-ea"/>
                <a:sym typeface="+mn-lt"/>
              </a:rPr>
              <a:t>方法：</a:t>
            </a:r>
            <a:endParaRPr lang="en-US" altLang="zh-CN" sz="2400" b="1" dirty="0">
              <a:solidFill>
                <a:srgbClr val="FF0000"/>
              </a:solidFill>
              <a:ea typeface="微软雅黑" panose="020B0503020204020204" pitchFamily="34" charset="-122"/>
              <a:cs typeface="+mn-ea"/>
              <a:sym typeface="+mn-lt"/>
            </a:endParaRPr>
          </a:p>
          <a:p>
            <a:r>
              <a:rPr lang="zh-CN" altLang="en-US" sz="1800" dirty="0">
                <a:solidFill>
                  <a:srgbClr val="4D4D4D"/>
                </a:solidFill>
                <a:ea typeface="微软雅黑" panose="020B0503020204020204" pitchFamily="34" charset="-122"/>
                <a:cs typeface="+mn-ea"/>
                <a:sym typeface="+mn-lt"/>
              </a:rPr>
              <a:t>二是实践锻炼</a:t>
            </a:r>
          </a:p>
          <a:p>
            <a:r>
              <a:rPr lang="zh-CN" altLang="en-US" sz="1800" dirty="0">
                <a:solidFill>
                  <a:srgbClr val="4D4D4D"/>
                </a:solidFill>
                <a:ea typeface="微软雅黑" panose="020B0503020204020204" pitchFamily="34" charset="-122"/>
                <a:cs typeface="+mn-ea"/>
                <a:sym typeface="+mn-lt"/>
              </a:rPr>
              <a:t>一是加强学习</a:t>
            </a:r>
            <a:endParaRPr lang="en-US" altLang="zh-CN" sz="1800" dirty="0">
              <a:solidFill>
                <a:srgbClr val="4D4D4D"/>
              </a:solidFill>
              <a:ea typeface="微软雅黑" panose="020B0503020204020204" pitchFamily="34" charset="-122"/>
              <a:cs typeface="+mn-ea"/>
              <a:sym typeface="+mn-lt"/>
            </a:endParaRPr>
          </a:p>
          <a:p>
            <a:r>
              <a:rPr lang="zh-CN" altLang="en-US" sz="1800" dirty="0">
                <a:solidFill>
                  <a:srgbClr val="4D4D4D"/>
                </a:solidFill>
                <a:ea typeface="微软雅黑" panose="020B0503020204020204" pitchFamily="34" charset="-122"/>
                <a:cs typeface="+mn-ea"/>
                <a:sym typeface="+mn-lt"/>
              </a:rPr>
              <a:t>三是来自他人的帮助</a:t>
            </a:r>
            <a:endParaRPr lang="zh-CN" altLang="en-US" b="1" dirty="0">
              <a:solidFill>
                <a:srgbClr val="FF0000"/>
              </a:solidFill>
            </a:endParaRPr>
          </a:p>
        </p:txBody>
      </p:sp>
    </p:spTree>
    <p:extLst>
      <p:ext uri="{BB962C8B-B14F-4D97-AF65-F5344CB8AC3E}">
        <p14:creationId xmlns:p14="http://schemas.microsoft.com/office/powerpoint/2010/main" val="240675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56014" y="-485775"/>
            <a:ext cx="5506636" cy="5832366"/>
          </a:xfrm>
          <a:prstGeom prst="rect">
            <a:avLst/>
          </a:prstGeom>
          <a:noFill/>
        </p:spPr>
        <p:txBody>
          <a:bodyPr wrap="none" rtlCol="0">
            <a:spAutoFit/>
          </a:bodyPr>
          <a:lstStyle/>
          <a:p>
            <a:r>
              <a:rPr lang="en-US" altLang="zh-CN" sz="37300" b="1" dirty="0">
                <a:solidFill>
                  <a:srgbClr val="008780"/>
                </a:solidFill>
                <a:effectLst>
                  <a:innerShdw blurRad="63500" dist="50800" dir="13500000">
                    <a:prstClr val="black">
                      <a:alpha val="50000"/>
                    </a:prstClr>
                  </a:innerShdw>
                </a:effectLst>
                <a:ea typeface="Arial Unicode MS" panose="020B0604020202020204" pitchFamily="34" charset="-122"/>
                <a:cs typeface="Arial Unicode MS" panose="020B0604020202020204" pitchFamily="34" charset="-122"/>
              </a:rPr>
              <a:t>03</a:t>
            </a:r>
            <a:endParaRPr lang="zh-CN" altLang="en-US" sz="37300" b="1" dirty="0">
              <a:solidFill>
                <a:srgbClr val="008780"/>
              </a:solidFill>
              <a:effectLst>
                <a:innerShdw blurRad="63500" dist="50800" dir="13500000">
                  <a:prstClr val="black">
                    <a:alpha val="50000"/>
                  </a:prstClr>
                </a:innerShdw>
              </a:effectLst>
              <a:ea typeface="Arial Unicode MS" panose="020B0604020202020204" pitchFamily="34" charset="-122"/>
              <a:cs typeface="Arial Unicode MS" panose="020B0604020202020204" pitchFamily="34" charset="-122"/>
            </a:endParaRPr>
          </a:p>
        </p:txBody>
      </p:sp>
      <p:sp>
        <p:nvSpPr>
          <p:cNvPr id="7" name="任意多边形 6"/>
          <p:cNvSpPr/>
          <p:nvPr/>
        </p:nvSpPr>
        <p:spPr>
          <a:xfrm>
            <a:off x="0" y="0"/>
            <a:ext cx="12192000" cy="6858000"/>
          </a:xfrm>
          <a:custGeom>
            <a:avLst/>
            <a:gdLst>
              <a:gd name="connsiteX0" fmla="*/ 8877300 w 12896850"/>
              <a:gd name="connsiteY0" fmla="*/ 0 h 7962900"/>
              <a:gd name="connsiteX1" fmla="*/ 12896850 w 12896850"/>
              <a:gd name="connsiteY1" fmla="*/ 0 h 7962900"/>
              <a:gd name="connsiteX2" fmla="*/ 12896850 w 12896850"/>
              <a:gd name="connsiteY2" fmla="*/ 7962900 h 7962900"/>
              <a:gd name="connsiteX3" fmla="*/ 6172200 w 12896850"/>
              <a:gd name="connsiteY3" fmla="*/ 7962900 h 7962900"/>
              <a:gd name="connsiteX4" fmla="*/ 6747062 w 12896850"/>
              <a:gd name="connsiteY4" fmla="*/ 6274749 h 7962900"/>
              <a:gd name="connsiteX5" fmla="*/ 0 w 12896850"/>
              <a:gd name="connsiteY5" fmla="*/ 6274749 h 7962900"/>
              <a:gd name="connsiteX6" fmla="*/ 0 w 12896850"/>
              <a:gd name="connsiteY6" fmla="*/ 5303199 h 7962900"/>
              <a:gd name="connsiteX7" fmla="*/ 7077902 w 12896850"/>
              <a:gd name="connsiteY7" fmla="*/ 5303199 h 7962900"/>
              <a:gd name="connsiteX8" fmla="*/ 8877300 w 12896850"/>
              <a:gd name="connsiteY8" fmla="*/ 19050 h 79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96850" h="7962900">
                <a:moveTo>
                  <a:pt x="8877300" y="0"/>
                </a:moveTo>
                <a:lnTo>
                  <a:pt x="12896850" y="0"/>
                </a:lnTo>
                <a:lnTo>
                  <a:pt x="12896850" y="7962900"/>
                </a:lnTo>
                <a:lnTo>
                  <a:pt x="6172200" y="7962900"/>
                </a:lnTo>
                <a:lnTo>
                  <a:pt x="6747062" y="6274749"/>
                </a:lnTo>
                <a:lnTo>
                  <a:pt x="0" y="6274749"/>
                </a:lnTo>
                <a:lnTo>
                  <a:pt x="0" y="5303199"/>
                </a:lnTo>
                <a:lnTo>
                  <a:pt x="7077902" y="5303199"/>
                </a:lnTo>
                <a:lnTo>
                  <a:pt x="8877300" y="19050"/>
                </a:lnTo>
                <a:close/>
              </a:path>
            </a:pathLst>
          </a:custGeom>
          <a:solidFill>
            <a:srgbClr val="008780"/>
          </a:solidFill>
          <a:ln>
            <a:noFill/>
          </a:ln>
          <a:effectLst>
            <a:innerShdw blurRad="381000" dist="635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ffectLst>
                <a:innerShdw blurRad="63500" dist="50800" dir="13500000">
                  <a:prstClr val="black">
                    <a:alpha val="50000"/>
                  </a:prstClr>
                </a:innerShdw>
              </a:effectLst>
            </a:endParaRPr>
          </a:p>
        </p:txBody>
      </p:sp>
      <p:sp>
        <p:nvSpPr>
          <p:cNvPr id="6" name="矩形 5"/>
          <p:cNvSpPr/>
          <p:nvPr/>
        </p:nvSpPr>
        <p:spPr>
          <a:xfrm>
            <a:off x="8324049" y="5167035"/>
            <a:ext cx="5776913" cy="1323439"/>
          </a:xfrm>
          <a:prstGeom prst="rect">
            <a:avLst/>
          </a:prstGeom>
        </p:spPr>
        <p:txBody>
          <a:bodyPr wrap="square">
            <a:spAutoFit/>
          </a:bodyPr>
          <a:lstStyle/>
          <a:p>
            <a:r>
              <a:rPr lang="zh-CN" altLang="en-US" sz="3600" dirty="0">
                <a:solidFill>
                  <a:prstClr val="white"/>
                </a:solidFill>
                <a:latin typeface="方正正准黑简体" panose="02000000000000000000" pitchFamily="2" charset="-122"/>
                <a:ea typeface="方正正准黑简体" panose="02000000000000000000" pitchFamily="2" charset="-122"/>
              </a:rPr>
              <a:t>大学生的时间管理</a:t>
            </a:r>
          </a:p>
          <a:p>
            <a:endParaRPr lang="zh-CN" altLang="en-US" sz="4400" dirty="0">
              <a:solidFill>
                <a:prstClr val="white"/>
              </a:solidFill>
              <a:latin typeface="方正正准黑简体" panose="02000000000000000000" pitchFamily="2" charset="-122"/>
              <a:ea typeface="方正正准黑简体" panose="02000000000000000000" pitchFamily="2" charset="-122"/>
            </a:endParaRPr>
          </a:p>
        </p:txBody>
      </p:sp>
      <p:cxnSp>
        <p:nvCxnSpPr>
          <p:cNvPr id="8" name="直接连接符 7"/>
          <p:cNvCxnSpPr/>
          <p:nvPr/>
        </p:nvCxnSpPr>
        <p:spPr>
          <a:xfrm>
            <a:off x="6393966" y="5010833"/>
            <a:ext cx="5776913" cy="14287"/>
          </a:xfrm>
          <a:prstGeom prst="line">
            <a:avLst/>
          </a:prstGeom>
          <a:ln w="1270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297627" y="4011087"/>
            <a:ext cx="5276954" cy="1347677"/>
          </a:xfrm>
          <a:prstGeom prst="rect">
            <a:avLst/>
          </a:prstGeom>
          <a:noFill/>
        </p:spPr>
        <p:txBody>
          <a:bodyPr wrap="square" rtlCol="0">
            <a:spAutoFit/>
          </a:bodyPr>
          <a:lstStyle/>
          <a:p>
            <a:pPr algn="r">
              <a:lnSpc>
                <a:spcPct val="140000"/>
              </a:lnSpc>
            </a:pPr>
            <a:r>
              <a:rPr lang="zh-CN" altLang="en-US" sz="4400" dirty="0">
                <a:solidFill>
                  <a:prstClr val="white"/>
                </a:solidFill>
                <a:latin typeface="方正正准黑简体" panose="02000000000000000000" pitchFamily="2" charset="-122"/>
                <a:ea typeface="方正正准黑简体" panose="02000000000000000000" pitchFamily="2" charset="-122"/>
              </a:rPr>
              <a:t>一寸光阴不可轻</a:t>
            </a:r>
          </a:p>
          <a:p>
            <a:pPr algn="r">
              <a:lnSpc>
                <a:spcPct val="140000"/>
              </a:lnSpc>
            </a:pPr>
            <a:endParaRPr lang="zh-CN" altLang="en-US" sz="1600" dirty="0">
              <a:solidFill>
                <a:prstClr val="white"/>
              </a:solidFill>
              <a:latin typeface="方正正准黑简体" panose="02000000000000000000" pitchFamily="2" charset="-122"/>
              <a:ea typeface="方正正准黑简体" panose="02000000000000000000" pitchFamily="2" charset="-122"/>
            </a:endParaRPr>
          </a:p>
        </p:txBody>
      </p:sp>
      <p:sp>
        <p:nvSpPr>
          <p:cNvPr id="4" name="矩形 3"/>
          <p:cNvSpPr/>
          <p:nvPr/>
        </p:nvSpPr>
        <p:spPr>
          <a:xfrm>
            <a:off x="2972572" y="4684926"/>
            <a:ext cx="3175036" cy="1077218"/>
          </a:xfrm>
          <a:prstGeom prst="rect">
            <a:avLst/>
          </a:prstGeom>
        </p:spPr>
        <p:txBody>
          <a:bodyPr wrap="none">
            <a:spAutoFit/>
          </a:bodyPr>
          <a:lstStyle/>
          <a:p>
            <a:r>
              <a:rPr lang="en-US" altLang="zh-CN" sz="3200" b="1" dirty="0">
                <a:solidFill>
                  <a:prstClr val="white"/>
                </a:solidFill>
                <a:cs typeface="Times New Roman" panose="02020603050405020304" pitchFamily="18" charset="0"/>
              </a:rPr>
              <a:t> Administration</a:t>
            </a:r>
          </a:p>
          <a:p>
            <a:endParaRPr lang="zh-CN" altLang="en-US" sz="3200" b="1" dirty="0">
              <a:solidFill>
                <a:prstClr val="white"/>
              </a:solidFill>
            </a:endParaRPr>
          </a:p>
        </p:txBody>
      </p:sp>
      <p:pic>
        <p:nvPicPr>
          <p:cNvPr id="10" name="图片 9">
            <a:extLst>
              <a:ext uri="{FF2B5EF4-FFF2-40B4-BE49-F238E27FC236}">
                <a16:creationId xmlns:a16="http://schemas.microsoft.com/office/drawing/2014/main" id="{74E0D558-C376-49E1-8B15-56AA37869C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21" y="4799510"/>
            <a:ext cx="3087735" cy="2058490"/>
          </a:xfrm>
          <a:prstGeom prst="rect">
            <a:avLst/>
          </a:prstGeom>
        </p:spPr>
      </p:pic>
    </p:spTree>
    <p:extLst>
      <p:ext uri="{BB962C8B-B14F-4D97-AF65-F5344CB8AC3E}">
        <p14:creationId xmlns:p14="http://schemas.microsoft.com/office/powerpoint/2010/main" val="397058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with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heel(8)">
                                      <p:cBhvr>
                                        <p:cTn id="7"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r>
              <a:rPr lang="zh-CN" altLang="en-US" sz="4000" dirty="0">
                <a:solidFill>
                  <a:srgbClr val="FFFF00"/>
                </a:solidFill>
              </a:rPr>
              <a:t>一、什么是时间</a:t>
            </a:r>
            <a:endParaRPr lang="en-US" altLang="zh-CN" sz="4000" dirty="0">
              <a:solidFill>
                <a:srgbClr val="FFFF00"/>
              </a:solidFill>
            </a:endParaRP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528301"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sz="1100" dirty="0"/>
              <a:t>困惑</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pic>
        <p:nvPicPr>
          <p:cNvPr id="7" name="图片 6">
            <a:extLst>
              <a:ext uri="{FF2B5EF4-FFF2-40B4-BE49-F238E27FC236}">
                <a16:creationId xmlns:a16="http://schemas.microsoft.com/office/drawing/2014/main" id="{A0293E55-D5A1-4CA2-8059-C41CCA40E72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7761" y="0"/>
            <a:ext cx="1524229" cy="1524229"/>
          </a:xfrm>
          <a:prstGeom prst="rect">
            <a:avLst/>
          </a:prstGeom>
        </p:spPr>
      </p:pic>
      <p:sp>
        <p:nvSpPr>
          <p:cNvPr id="9" name="内容占位符 2">
            <a:extLst>
              <a:ext uri="{FF2B5EF4-FFF2-40B4-BE49-F238E27FC236}">
                <a16:creationId xmlns:a16="http://schemas.microsoft.com/office/drawing/2014/main" id="{32481FEE-9C61-4108-8351-9B9FAC2B9C5F}"/>
              </a:ext>
            </a:extLst>
          </p:cNvPr>
          <p:cNvSpPr txBox="1">
            <a:spLocks/>
          </p:cNvSpPr>
          <p:nvPr/>
        </p:nvSpPr>
        <p:spPr>
          <a:xfrm>
            <a:off x="205505" y="1561240"/>
            <a:ext cx="11590959" cy="486451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4400" b="1" dirty="0">
                <a:ea typeface="微软雅黑" panose="020B0503020204020204" pitchFamily="34" charset="-122"/>
                <a:cs typeface="+mn-ea"/>
                <a:sym typeface="+mn-lt"/>
              </a:rPr>
              <a:t>1.</a:t>
            </a:r>
            <a:r>
              <a:rPr lang="zh-CN" altLang="en-US" sz="4400" b="1" dirty="0">
                <a:solidFill>
                  <a:srgbClr val="FF0000"/>
                </a:solidFill>
                <a:ea typeface="微软雅黑" panose="020B0503020204020204" pitchFamily="34" charset="-122"/>
                <a:cs typeface="+mn-ea"/>
                <a:sym typeface="+mn-lt"/>
              </a:rPr>
              <a:t>供给毫无弹性</a:t>
            </a:r>
            <a:r>
              <a:rPr lang="en-US" altLang="zh-CN" sz="4400" b="1" dirty="0">
                <a:ea typeface="微软雅黑" panose="020B0503020204020204" pitchFamily="34" charset="-122"/>
                <a:cs typeface="+mn-ea"/>
                <a:sym typeface="+mn-lt"/>
              </a:rPr>
              <a:t>——</a:t>
            </a:r>
            <a:r>
              <a:rPr lang="zh-CN" altLang="en-US" dirty="0">
                <a:ea typeface="微软雅黑" panose="020B0503020204020204" pitchFamily="34" charset="-122"/>
                <a:cs typeface="+mn-ea"/>
                <a:sym typeface="+mn-lt"/>
              </a:rPr>
              <a:t>时间的供给量是固定不变的，在任何情况下既不会增加，也不会减少，每天都是</a:t>
            </a:r>
            <a:r>
              <a:rPr lang="en-US" altLang="zh-CN" dirty="0">
                <a:ea typeface="微软雅黑" panose="020B0503020204020204" pitchFamily="34" charset="-122"/>
                <a:cs typeface="+mn-ea"/>
                <a:sym typeface="+mn-lt"/>
              </a:rPr>
              <a:t>24</a:t>
            </a:r>
            <a:r>
              <a:rPr lang="zh-CN" altLang="en-US" dirty="0">
                <a:ea typeface="微软雅黑" panose="020B0503020204020204" pitchFamily="34" charset="-122"/>
                <a:cs typeface="+mn-ea"/>
                <a:sym typeface="+mn-lt"/>
              </a:rPr>
              <a:t>小时，所以我们无法开源。</a:t>
            </a:r>
            <a:r>
              <a:rPr lang="zh-CN" altLang="en-US" dirty="0">
                <a:solidFill>
                  <a:srgbClr val="4D4D4D"/>
                </a:solidFill>
                <a:ea typeface="微软雅黑" panose="020B0503020204020204" pitchFamily="34" charset="-122"/>
                <a:cs typeface="+mn-ea"/>
                <a:sym typeface="+mn-lt"/>
              </a:rPr>
              <a:t> </a:t>
            </a:r>
            <a:endParaRPr lang="en-US" altLang="zh-CN" b="1" dirty="0">
              <a:ea typeface="微软雅黑" panose="020B0503020204020204" pitchFamily="34" charset="-122"/>
              <a:cs typeface="+mn-ea"/>
              <a:sym typeface="+mn-lt"/>
            </a:endParaRPr>
          </a:p>
          <a:p>
            <a:pPr marL="0" indent="0">
              <a:buNone/>
            </a:pPr>
            <a:r>
              <a:rPr lang="en-US" altLang="zh-CN" sz="4400" b="1" dirty="0">
                <a:ea typeface="微软雅黑" panose="020B0503020204020204" pitchFamily="34" charset="-122"/>
                <a:cs typeface="+mn-ea"/>
                <a:sym typeface="+mn-lt"/>
              </a:rPr>
              <a:t>2.</a:t>
            </a:r>
            <a:r>
              <a:rPr lang="zh-CN" altLang="en-US" sz="4400" b="1" dirty="0">
                <a:solidFill>
                  <a:srgbClr val="FF0000"/>
                </a:solidFill>
                <a:ea typeface="微软雅黑" panose="020B0503020204020204" pitchFamily="34" charset="-122"/>
                <a:cs typeface="+mn-ea"/>
                <a:sym typeface="+mn-lt"/>
              </a:rPr>
              <a:t>无法蓄积</a:t>
            </a:r>
            <a:r>
              <a:rPr lang="en-US" altLang="zh-CN" sz="4400" b="1" dirty="0">
                <a:ea typeface="微软雅黑" panose="020B0503020204020204" pitchFamily="34" charset="-122"/>
                <a:cs typeface="+mn-ea"/>
                <a:sym typeface="+mn-lt"/>
              </a:rPr>
              <a:t>——</a:t>
            </a:r>
            <a:r>
              <a:rPr lang="zh-CN" altLang="en-US" dirty="0">
                <a:ea typeface="微软雅黑" panose="020B0503020204020204" pitchFamily="34" charset="-122"/>
                <a:cs typeface="+mn-ea"/>
                <a:sym typeface="+mn-lt"/>
              </a:rPr>
              <a:t>时间不像人力、财力、物力和技术那样被积蓄储藏。不论愿不愿意，我们都必须消费时间，所以我们无法节流。</a:t>
            </a:r>
            <a:endParaRPr lang="en-US" altLang="zh-CN" b="1" dirty="0">
              <a:ea typeface="微软雅黑" panose="020B0503020204020204" pitchFamily="34" charset="-122"/>
              <a:cs typeface="+mn-ea"/>
              <a:sym typeface="+mn-lt"/>
            </a:endParaRPr>
          </a:p>
          <a:p>
            <a:pPr marL="0" indent="0">
              <a:buNone/>
            </a:pPr>
            <a:r>
              <a:rPr lang="en-US" altLang="zh-CN" sz="4400" b="1" dirty="0">
                <a:ea typeface="微软雅黑" panose="020B0503020204020204" pitchFamily="34" charset="-122"/>
                <a:cs typeface="+mn-ea"/>
                <a:sym typeface="+mn-lt"/>
              </a:rPr>
              <a:t>3.</a:t>
            </a:r>
            <a:r>
              <a:rPr lang="zh-CN" altLang="en-US" sz="4400" b="1" dirty="0">
                <a:solidFill>
                  <a:srgbClr val="FF0000"/>
                </a:solidFill>
                <a:ea typeface="微软雅黑" panose="020B0503020204020204" pitchFamily="34" charset="-122"/>
                <a:cs typeface="+mn-ea"/>
                <a:sym typeface="+mn-lt"/>
              </a:rPr>
              <a:t>无法取代</a:t>
            </a:r>
            <a:r>
              <a:rPr lang="en-US" altLang="zh-CN" sz="4400" b="1" dirty="0">
                <a:ea typeface="微软雅黑" panose="020B0503020204020204" pitchFamily="34" charset="-122"/>
                <a:cs typeface="+mn-ea"/>
                <a:sym typeface="+mn-lt"/>
              </a:rPr>
              <a:t>——</a:t>
            </a:r>
            <a:r>
              <a:rPr lang="zh-CN" altLang="en-US" dirty="0">
                <a:ea typeface="微软雅黑" panose="020B0503020204020204" pitchFamily="34" charset="-122"/>
                <a:cs typeface="+mn-ea"/>
                <a:sym typeface="+mn-lt"/>
              </a:rPr>
              <a:t>任何一项活动都有赖于时间的堆砌，这就是说，时间是任何活动所不可缺少的基本资源。因此，时间是无法取代的。</a:t>
            </a:r>
            <a:endParaRPr lang="en-US" altLang="zh-CN" b="1" dirty="0">
              <a:ea typeface="微软雅黑" panose="020B0503020204020204" pitchFamily="34" charset="-122"/>
              <a:cs typeface="+mn-ea"/>
              <a:sym typeface="+mn-lt"/>
            </a:endParaRPr>
          </a:p>
          <a:p>
            <a:pPr marL="0" indent="0">
              <a:buNone/>
            </a:pPr>
            <a:r>
              <a:rPr lang="en-US" altLang="zh-CN" sz="4400" b="1" dirty="0">
                <a:ea typeface="微软雅黑" panose="020B0503020204020204" pitchFamily="34" charset="-122"/>
                <a:cs typeface="+mn-ea"/>
                <a:sym typeface="+mn-lt"/>
              </a:rPr>
              <a:t>4.</a:t>
            </a:r>
            <a:r>
              <a:rPr lang="zh-CN" altLang="en-US" sz="4400" b="1" dirty="0">
                <a:solidFill>
                  <a:srgbClr val="FF0000"/>
                </a:solidFill>
                <a:ea typeface="微软雅黑" panose="020B0503020204020204" pitchFamily="34" charset="-122"/>
                <a:cs typeface="+mn-ea"/>
                <a:sym typeface="+mn-lt"/>
              </a:rPr>
              <a:t>无法失而复得</a:t>
            </a:r>
            <a:r>
              <a:rPr lang="en-US" altLang="zh-CN" sz="4400" b="1" dirty="0">
                <a:ea typeface="微软雅黑" panose="020B0503020204020204" pitchFamily="34" charset="-122"/>
                <a:cs typeface="+mn-ea"/>
                <a:sym typeface="+mn-lt"/>
              </a:rPr>
              <a:t>——</a:t>
            </a:r>
            <a:r>
              <a:rPr lang="zh-CN" altLang="en-US" dirty="0">
                <a:ea typeface="微软雅黑" panose="020B0503020204020204" pitchFamily="34" charset="-122"/>
                <a:cs typeface="+mn-ea"/>
                <a:sym typeface="+mn-lt"/>
              </a:rPr>
              <a:t>时间无法像失物一样失而复得。它一旦丧失，则会永远丧失。花费了金钱，尚可赚回，但倘若挥霍了时间，任何人都无力挽回。</a:t>
            </a:r>
            <a:endParaRPr lang="zh-CN" altLang="en-US" dirty="0"/>
          </a:p>
          <a:p>
            <a:pPr marL="0" indent="0">
              <a:buNone/>
            </a:pPr>
            <a:endParaRPr lang="zh-CN" altLang="en-US" sz="4400" b="1" dirty="0">
              <a:ea typeface="微软雅黑" panose="020B0503020204020204" pitchFamily="34" charset="-122"/>
              <a:cs typeface="+mn-ea"/>
              <a:sym typeface="+mn-lt"/>
            </a:endParaRPr>
          </a:p>
          <a:p>
            <a:endParaRPr lang="zh-CN" altLang="en-US" sz="2400" b="1" dirty="0">
              <a:ea typeface="微软雅黑" panose="020B0503020204020204" pitchFamily="34" charset="-122"/>
              <a:cs typeface="+mn-ea"/>
              <a:sym typeface="+mn-lt"/>
            </a:endParaRPr>
          </a:p>
          <a:p>
            <a:endParaRPr lang="zh-CN" altLang="en-US" sz="2400" b="1" dirty="0">
              <a:ea typeface="微软雅黑" panose="020B0503020204020204" pitchFamily="34" charset="-122"/>
              <a:cs typeface="+mn-ea"/>
              <a:sym typeface="+mn-lt"/>
            </a:endParaRPr>
          </a:p>
          <a:p>
            <a:endParaRPr lang="zh-CN" altLang="en-US" sz="2400" b="1" dirty="0">
              <a:ea typeface="微软雅黑" panose="020B0503020204020204" pitchFamily="34" charset="-122"/>
              <a:cs typeface="+mn-ea"/>
              <a:sym typeface="+mn-lt"/>
            </a:endParaRPr>
          </a:p>
          <a:p>
            <a:endParaRPr lang="zh-CN" altLang="en-US" dirty="0"/>
          </a:p>
        </p:txBody>
      </p:sp>
    </p:spTree>
    <p:extLst>
      <p:ext uri="{BB962C8B-B14F-4D97-AF65-F5344CB8AC3E}">
        <p14:creationId xmlns:p14="http://schemas.microsoft.com/office/powerpoint/2010/main" val="1657536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 calcmode="lin" valueType="num">
                                      <p:cBhvr additive="base">
                                        <p:cTn id="12"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 calcmode="lin" valueType="num">
                                      <p:cBhvr additive="base">
                                        <p:cTn id="1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 calcmode="lin" valueType="num">
                                      <p:cBhvr additive="base">
                                        <p:cTn id="22"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图示 63">
            <a:extLst>
              <a:ext uri="{FF2B5EF4-FFF2-40B4-BE49-F238E27FC236}">
                <a16:creationId xmlns:a16="http://schemas.microsoft.com/office/drawing/2014/main" id="{032F2D81-AA28-432A-9B12-8F99624916AD}"/>
              </a:ext>
            </a:extLst>
          </p:cNvPr>
          <p:cNvGraphicFramePr/>
          <p:nvPr>
            <p:extLst>
              <p:ext uri="{D42A27DB-BD31-4B8C-83A1-F6EECF244321}">
                <p14:modId xmlns:p14="http://schemas.microsoft.com/office/powerpoint/2010/main" val="1160827904"/>
              </p:ext>
            </p:extLst>
          </p:nvPr>
        </p:nvGraphicFramePr>
        <p:xfrm>
          <a:off x="3900545" y="2238033"/>
          <a:ext cx="3768692" cy="31860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组合 3"/>
          <p:cNvGrpSpPr/>
          <p:nvPr/>
        </p:nvGrpSpPr>
        <p:grpSpPr>
          <a:xfrm>
            <a:off x="3671872" y="959142"/>
            <a:ext cx="3859552" cy="1381235"/>
            <a:chOff x="5263748" y="1228828"/>
            <a:chExt cx="3859552" cy="1381235"/>
          </a:xfrm>
        </p:grpSpPr>
        <p:grpSp>
          <p:nvGrpSpPr>
            <p:cNvPr id="11" name="组合 10"/>
            <p:cNvGrpSpPr/>
            <p:nvPr/>
          </p:nvGrpSpPr>
          <p:grpSpPr>
            <a:xfrm>
              <a:off x="5304438" y="1228828"/>
              <a:ext cx="3818862" cy="381381"/>
              <a:chOff x="7484879" y="1149745"/>
              <a:chExt cx="3818862" cy="381381"/>
            </a:xfrm>
          </p:grpSpPr>
          <p:sp>
            <p:nvSpPr>
              <p:cNvPr id="12" name="文本框 11"/>
              <p:cNvSpPr txBox="1"/>
              <p:nvPr/>
            </p:nvSpPr>
            <p:spPr>
              <a:xfrm>
                <a:off x="7484879" y="1149745"/>
                <a:ext cx="3818862" cy="381381"/>
              </a:xfrm>
              <a:prstGeom prst="rect">
                <a:avLst/>
              </a:prstGeom>
              <a:noFill/>
            </p:spPr>
            <p:txBody>
              <a:bodyPr wrap="square" rtlCol="0">
                <a:spAutoFit/>
              </a:bodyPr>
              <a:lstStyle/>
              <a:p>
                <a:r>
                  <a:rPr lang="en-US" altLang="zh-CN" b="1" dirty="0">
                    <a:solidFill>
                      <a:schemeClr val="accent4"/>
                    </a:solidFill>
                    <a:latin typeface="方正正准黑简体" panose="02000000000000000000" pitchFamily="2" charset="-122"/>
                    <a:ea typeface="方正正准黑简体" panose="02000000000000000000" pitchFamily="2" charset="-122"/>
                  </a:rPr>
                  <a:t>01</a:t>
                </a:r>
                <a:r>
                  <a:rPr lang="zh-CN" altLang="en-US" b="1" dirty="0">
                    <a:solidFill>
                      <a:schemeClr val="accent4"/>
                    </a:solidFill>
                    <a:latin typeface="方正正准黑简体" panose="02000000000000000000" pitchFamily="2" charset="-122"/>
                    <a:ea typeface="方正正准黑简体" panose="02000000000000000000" pitchFamily="2" charset="-122"/>
                  </a:rPr>
                  <a:t>做事情缺乏计划</a:t>
                </a:r>
              </a:p>
            </p:txBody>
          </p:sp>
          <p:cxnSp>
            <p:nvCxnSpPr>
              <p:cNvPr id="13" name="直接连接符 12"/>
              <p:cNvCxnSpPr/>
              <p:nvPr/>
            </p:nvCxnSpPr>
            <p:spPr>
              <a:xfrm>
                <a:off x="7599772" y="1517710"/>
                <a:ext cx="22097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1" name="文本框 50"/>
            <p:cNvSpPr txBox="1"/>
            <p:nvPr/>
          </p:nvSpPr>
          <p:spPr>
            <a:xfrm>
              <a:off x="5263748" y="1655956"/>
              <a:ext cx="3776188" cy="954107"/>
            </a:xfrm>
            <a:prstGeom prst="rect">
              <a:avLst/>
            </a:prstGeom>
            <a:noFill/>
          </p:spPr>
          <p:txBody>
            <a:bodyPr wrap="square" rtlCol="0">
              <a:spAutoFit/>
            </a:bodyPr>
            <a:lstStyle/>
            <a:p>
              <a:r>
                <a:rPr lang="zh-CN" altLang="en-US" sz="1400" dirty="0">
                  <a:solidFill>
                    <a:srgbClr val="4D4D4D"/>
                  </a:solidFill>
                  <a:ea typeface="微软雅黑" panose="020B0503020204020204" pitchFamily="34" charset="-122"/>
                  <a:cs typeface="+mn-ea"/>
                  <a:sym typeface="+mn-lt"/>
                </a:rPr>
                <a:t>因过分强调“知难行易”而认为没有必要在行动之前多作思考；不做计划也能获得实效；不了解做计划的好处；计划与事实之间极难趋于一致，故对计划丧失信心；不知道如何做计划。</a:t>
              </a:r>
              <a:endParaRPr lang="zh-CN" altLang="en-US" sz="1400" dirty="0">
                <a:solidFill>
                  <a:srgbClr val="404040"/>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7531424" y="2827448"/>
            <a:ext cx="3471646" cy="1798774"/>
            <a:chOff x="8018583" y="2065075"/>
            <a:chExt cx="3471646" cy="1402720"/>
          </a:xfrm>
        </p:grpSpPr>
        <p:sp>
          <p:nvSpPr>
            <p:cNvPr id="44" name="文本框 43"/>
            <p:cNvSpPr txBox="1"/>
            <p:nvPr/>
          </p:nvSpPr>
          <p:spPr>
            <a:xfrm>
              <a:off x="8018583" y="2065075"/>
              <a:ext cx="2305306" cy="288012"/>
            </a:xfrm>
            <a:prstGeom prst="rect">
              <a:avLst/>
            </a:prstGeom>
            <a:noFill/>
          </p:spPr>
          <p:txBody>
            <a:bodyPr wrap="square" rtlCol="0">
              <a:spAutoFit/>
            </a:bodyPr>
            <a:lstStyle/>
            <a:p>
              <a:r>
                <a:rPr lang="en-US" altLang="zh-CN" b="1" dirty="0">
                  <a:solidFill>
                    <a:srgbClr val="92D050"/>
                  </a:solidFill>
                  <a:latin typeface="方正正准黑简体" panose="02000000000000000000" pitchFamily="2" charset="-122"/>
                  <a:ea typeface="方正正准黑简体" panose="02000000000000000000" pitchFamily="2" charset="-122"/>
                </a:rPr>
                <a:t>02</a:t>
              </a:r>
              <a:r>
                <a:rPr lang="zh-CN" altLang="en-US" b="1" dirty="0">
                  <a:solidFill>
                    <a:srgbClr val="92D050"/>
                  </a:solidFill>
                  <a:latin typeface="方正正准黑简体" panose="02000000000000000000" pitchFamily="2" charset="-122"/>
                  <a:ea typeface="方正正准黑简体" panose="02000000000000000000" pitchFamily="2" charset="-122"/>
                </a:rPr>
                <a:t>时间组织不当</a:t>
              </a:r>
            </a:p>
          </p:txBody>
        </p:sp>
        <p:cxnSp>
          <p:nvCxnSpPr>
            <p:cNvPr id="45" name="直接连接符 44"/>
            <p:cNvCxnSpPr/>
            <p:nvPr/>
          </p:nvCxnSpPr>
          <p:spPr>
            <a:xfrm>
              <a:off x="8114120" y="2446113"/>
              <a:ext cx="22097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8018583" y="2493653"/>
              <a:ext cx="3471646" cy="974142"/>
            </a:xfrm>
            <a:prstGeom prst="rect">
              <a:avLst/>
            </a:prstGeom>
            <a:noFill/>
          </p:spPr>
          <p:txBody>
            <a:bodyPr wrap="square" rtlCol="0">
              <a:spAutoFit/>
            </a:bodyPr>
            <a:lstStyle>
              <a:defPPr>
                <a:defRPr lang="zh-CN"/>
              </a:defPPr>
              <a:lvl1pPr>
                <a:defRPr sz="14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eaLnBrk="1" hangingPunct="1">
                <a:lnSpc>
                  <a:spcPct val="120000"/>
                </a:lnSpc>
              </a:pPr>
              <a:r>
                <a:rPr lang="zh-CN" altLang="en-US" sz="1600" dirty="0">
                  <a:solidFill>
                    <a:srgbClr val="4D4D4D"/>
                  </a:solidFill>
                  <a:ea typeface="微软雅黑" panose="020B0503020204020204" pitchFamily="34" charset="-122"/>
                  <a:cs typeface="+mn-ea"/>
                  <a:sym typeface="+mn-lt"/>
                </a:rPr>
                <a:t>① 分不清主次</a:t>
              </a:r>
            </a:p>
            <a:p>
              <a:pPr eaLnBrk="1" hangingPunct="1">
                <a:lnSpc>
                  <a:spcPct val="120000"/>
                </a:lnSpc>
              </a:pPr>
              <a:r>
                <a:rPr lang="zh-CN" altLang="en-US" sz="1600" dirty="0">
                  <a:solidFill>
                    <a:srgbClr val="4D4D4D"/>
                  </a:solidFill>
                  <a:ea typeface="微软雅黑" panose="020B0503020204020204" pitchFamily="34" charset="-122"/>
                  <a:cs typeface="+mn-ea"/>
                  <a:sym typeface="+mn-lt"/>
                </a:rPr>
                <a:t>② 不懂得取舍</a:t>
              </a:r>
            </a:p>
            <a:p>
              <a:pPr eaLnBrk="1" hangingPunct="1">
                <a:lnSpc>
                  <a:spcPct val="120000"/>
                </a:lnSpc>
              </a:pPr>
              <a:r>
                <a:rPr lang="zh-CN" altLang="en-US" sz="1600" dirty="0">
                  <a:solidFill>
                    <a:srgbClr val="4D4D4D"/>
                  </a:solidFill>
                  <a:ea typeface="微软雅黑" panose="020B0503020204020204" pitchFamily="34" charset="-122"/>
                  <a:cs typeface="+mn-ea"/>
                  <a:sym typeface="+mn-lt"/>
                </a:rPr>
                <a:t>③ 不善于利用零碎时间</a:t>
              </a:r>
              <a:endParaRPr lang="en-US" altLang="zh-CN" sz="1600" dirty="0">
                <a:solidFill>
                  <a:srgbClr val="4D4D4D"/>
                </a:solidFill>
                <a:ea typeface="微软雅黑" panose="020B0503020204020204" pitchFamily="34" charset="-122"/>
                <a:cs typeface="+mn-ea"/>
                <a:sym typeface="+mn-lt"/>
              </a:endParaRPr>
            </a:p>
            <a:p>
              <a:pPr eaLnBrk="1" hangingPunct="1">
                <a:lnSpc>
                  <a:spcPct val="120000"/>
                </a:lnSpc>
              </a:pPr>
              <a:r>
                <a:rPr lang="zh-CN" altLang="en-US" sz="1600" dirty="0">
                  <a:solidFill>
                    <a:srgbClr val="4D4D4D"/>
                  </a:solidFill>
                  <a:ea typeface="微软雅黑" panose="020B0503020204020204" pitchFamily="34" charset="-122"/>
                  <a:cs typeface="+mn-ea"/>
                  <a:sym typeface="+mn-lt"/>
                </a:rPr>
                <a:t>④ 不会利用资源</a:t>
              </a:r>
            </a:p>
          </p:txBody>
        </p:sp>
      </p:grpSp>
      <p:grpSp>
        <p:nvGrpSpPr>
          <p:cNvPr id="14" name="组合 13"/>
          <p:cNvGrpSpPr/>
          <p:nvPr/>
        </p:nvGrpSpPr>
        <p:grpSpPr>
          <a:xfrm>
            <a:off x="7287398" y="5257474"/>
            <a:ext cx="3636388" cy="1592698"/>
            <a:chOff x="8018583" y="4041081"/>
            <a:chExt cx="3636388" cy="1592698"/>
          </a:xfrm>
        </p:grpSpPr>
        <p:sp>
          <p:nvSpPr>
            <p:cNvPr id="47" name="文本框 46"/>
            <p:cNvSpPr txBox="1"/>
            <p:nvPr/>
          </p:nvSpPr>
          <p:spPr>
            <a:xfrm>
              <a:off x="8018583" y="4041081"/>
              <a:ext cx="1727239" cy="369332"/>
            </a:xfrm>
            <a:prstGeom prst="rect">
              <a:avLst/>
            </a:prstGeom>
            <a:noFill/>
          </p:spPr>
          <p:txBody>
            <a:bodyPr wrap="square" rtlCol="0">
              <a:spAutoFit/>
            </a:bodyPr>
            <a:lstStyle/>
            <a:p>
              <a:r>
                <a:rPr lang="en-US" altLang="zh-CN" b="1" dirty="0">
                  <a:solidFill>
                    <a:srgbClr val="00B050"/>
                  </a:solidFill>
                  <a:latin typeface="方正正准黑简体" panose="02000000000000000000" pitchFamily="2" charset="-122"/>
                  <a:ea typeface="方正正准黑简体" panose="02000000000000000000" pitchFamily="2" charset="-122"/>
                </a:rPr>
                <a:t>03</a:t>
              </a:r>
              <a:r>
                <a:rPr lang="zh-CN" altLang="en-US" b="1" dirty="0">
                  <a:solidFill>
                    <a:srgbClr val="00B050"/>
                  </a:solidFill>
                  <a:latin typeface="方正正准黑简体" panose="02000000000000000000" pitchFamily="2" charset="-122"/>
                  <a:ea typeface="方正正准黑简体" panose="02000000000000000000" pitchFamily="2" charset="-122"/>
                  <a:hlinkClick r:id="rId7" action="ppaction://hlinksldjump"/>
                </a:rPr>
                <a:t>拖延成性</a:t>
              </a:r>
              <a:endParaRPr lang="zh-CN" altLang="en-US" b="1" dirty="0">
                <a:solidFill>
                  <a:srgbClr val="00B050"/>
                </a:solidFill>
                <a:latin typeface="方正正准黑简体" panose="02000000000000000000" pitchFamily="2" charset="-122"/>
                <a:ea typeface="方正正准黑简体" panose="02000000000000000000" pitchFamily="2" charset="-122"/>
              </a:endParaRPr>
            </a:p>
          </p:txBody>
        </p:sp>
        <p:cxnSp>
          <p:nvCxnSpPr>
            <p:cNvPr id="48" name="直接连接符 47"/>
            <p:cNvCxnSpPr/>
            <p:nvPr/>
          </p:nvCxnSpPr>
          <p:spPr>
            <a:xfrm>
              <a:off x="8114120" y="4394010"/>
              <a:ext cx="22097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8043481" y="4433450"/>
              <a:ext cx="3611490" cy="1200329"/>
            </a:xfrm>
            <a:prstGeom prst="rect">
              <a:avLst/>
            </a:prstGeom>
            <a:noFill/>
          </p:spPr>
          <p:txBody>
            <a:bodyPr wrap="square" rtlCol="0">
              <a:spAutoFit/>
            </a:bodyPr>
            <a:lstStyle>
              <a:defPPr>
                <a:defRPr lang="zh-CN"/>
              </a:defPPr>
              <a:lvl1pPr>
                <a:defRPr sz="14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marL="0" algn="l" rtl="0" eaLnBrk="1" latinLnBrk="0" hangingPunct="1">
                <a:spcBef>
                  <a:spcPts val="0"/>
                </a:spcBef>
                <a:spcAft>
                  <a:spcPts val="0"/>
                </a:spcAft>
              </a:pPr>
              <a:r>
                <a:rPr lang="zh-CN" altLang="zh-CN" sz="1800" kern="1200" dirty="0">
                  <a:solidFill>
                    <a:srgbClr val="404040"/>
                  </a:solidFill>
                  <a:effectLst/>
                  <a:latin typeface="Arial" panose="020B0604020202020204" pitchFamily="34" charset="0"/>
                  <a:ea typeface="微软雅黑" panose="020B0503020204020204" pitchFamily="34" charset="-122"/>
                  <a:cs typeface="+mn-cs"/>
                </a:rPr>
                <a:t>接受任务之后，什么时候开始执行才好呢？现在就开始。</a:t>
              </a:r>
              <a:endParaRPr lang="zh-CN" altLang="zh-CN" dirty="0">
                <a:effectLst/>
              </a:endParaRPr>
            </a:p>
            <a:p>
              <a:pPr marL="0" algn="l" rtl="0" eaLnBrk="1" latinLnBrk="0" hangingPunct="1">
                <a:spcBef>
                  <a:spcPts val="0"/>
                </a:spcBef>
                <a:spcAft>
                  <a:spcPts val="0"/>
                </a:spcAft>
              </a:pPr>
              <a:r>
                <a:rPr lang="zh-CN" altLang="zh-CN" sz="1800" kern="1200" dirty="0">
                  <a:solidFill>
                    <a:srgbClr val="404040"/>
                  </a:solidFill>
                  <a:effectLst/>
                  <a:latin typeface="Arial" panose="020B0604020202020204" pitchFamily="34" charset="0"/>
                  <a:ea typeface="微软雅黑" panose="020B0503020204020204" pitchFamily="34" charset="-122"/>
                  <a:cs typeface="+mn-cs"/>
                </a:rPr>
                <a:t>所谓做事拖延，不是拖延着做事，而是拖延着不开始。</a:t>
              </a:r>
              <a:endParaRPr lang="zh-CN" altLang="zh-CN" dirty="0">
                <a:effectLst/>
              </a:endParaRPr>
            </a:p>
          </p:txBody>
        </p:sp>
      </p:grpSp>
      <p:grpSp>
        <p:nvGrpSpPr>
          <p:cNvPr id="7" name="组合 6"/>
          <p:cNvGrpSpPr/>
          <p:nvPr/>
        </p:nvGrpSpPr>
        <p:grpSpPr>
          <a:xfrm>
            <a:off x="2822842" y="5148143"/>
            <a:ext cx="4065114" cy="1659081"/>
            <a:chOff x="5404395" y="5736299"/>
            <a:chExt cx="3597255" cy="1808144"/>
          </a:xfrm>
        </p:grpSpPr>
        <p:grpSp>
          <p:nvGrpSpPr>
            <p:cNvPr id="15" name="组合 14"/>
            <p:cNvGrpSpPr/>
            <p:nvPr/>
          </p:nvGrpSpPr>
          <p:grpSpPr>
            <a:xfrm>
              <a:off x="5404395" y="5736299"/>
              <a:ext cx="2790888" cy="402516"/>
              <a:chOff x="7483996" y="5165585"/>
              <a:chExt cx="2790888" cy="402516"/>
            </a:xfrm>
          </p:grpSpPr>
          <p:sp>
            <p:nvSpPr>
              <p:cNvPr id="16" name="文本框 15"/>
              <p:cNvSpPr txBox="1"/>
              <p:nvPr/>
            </p:nvSpPr>
            <p:spPr>
              <a:xfrm>
                <a:off x="7483996" y="5165585"/>
                <a:ext cx="2790888" cy="402516"/>
              </a:xfrm>
              <a:prstGeom prst="rect">
                <a:avLst/>
              </a:prstGeom>
              <a:noFill/>
            </p:spPr>
            <p:txBody>
              <a:bodyPr wrap="square" rtlCol="0">
                <a:spAutoFit/>
              </a:bodyPr>
              <a:lstStyle/>
              <a:p>
                <a:r>
                  <a:rPr lang="en-US" altLang="zh-CN" b="1" dirty="0">
                    <a:solidFill>
                      <a:srgbClr val="00B9B1"/>
                    </a:solidFill>
                    <a:latin typeface="方正正准黑简体" panose="02000000000000000000" pitchFamily="2" charset="-122"/>
                    <a:ea typeface="方正正准黑简体" panose="02000000000000000000" pitchFamily="2" charset="-122"/>
                  </a:rPr>
                  <a:t>04</a:t>
                </a:r>
                <a:r>
                  <a:rPr lang="zh-CN" altLang="en-US" b="1" dirty="0">
                    <a:solidFill>
                      <a:srgbClr val="00B9B1"/>
                    </a:solidFill>
                    <a:latin typeface="方正正准黑简体" panose="02000000000000000000" pitchFamily="2" charset="-122"/>
                    <a:ea typeface="方正正准黑简体" panose="02000000000000000000" pitchFamily="2" charset="-122"/>
                  </a:rPr>
                  <a:t>整理整顿不足</a:t>
                </a:r>
              </a:p>
            </p:txBody>
          </p:sp>
          <p:cxnSp>
            <p:nvCxnSpPr>
              <p:cNvPr id="17" name="直接连接符 16"/>
              <p:cNvCxnSpPr/>
              <p:nvPr/>
            </p:nvCxnSpPr>
            <p:spPr>
              <a:xfrm>
                <a:off x="7598887" y="5533549"/>
                <a:ext cx="22097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0" name="文本框 69"/>
            <p:cNvSpPr txBox="1"/>
            <p:nvPr/>
          </p:nvSpPr>
          <p:spPr>
            <a:xfrm>
              <a:off x="5419330" y="6104263"/>
              <a:ext cx="3582320" cy="1440180"/>
            </a:xfrm>
            <a:prstGeom prst="rect">
              <a:avLst/>
            </a:prstGeom>
            <a:noFill/>
          </p:spPr>
          <p:txBody>
            <a:bodyPr wrap="square" rtlCol="0">
              <a:spAutoFit/>
            </a:bodyPr>
            <a:lstStyle>
              <a:defPPr>
                <a:defRPr lang="zh-CN"/>
              </a:defPPr>
              <a:lvl1pPr>
                <a:defRPr sz="14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eaLnBrk="1" hangingPunct="1">
                <a:lnSpc>
                  <a:spcPct val="120000"/>
                </a:lnSpc>
              </a:pPr>
              <a:r>
                <a:rPr lang="zh-CN" altLang="en-US" sz="1700" dirty="0">
                  <a:solidFill>
                    <a:srgbClr val="4D4D4D"/>
                  </a:solidFill>
                  <a:ea typeface="微软雅黑" panose="020B0503020204020204" pitchFamily="34" charset="-122"/>
                  <a:cs typeface="+mn-ea"/>
                  <a:sym typeface="+mn-lt"/>
                </a:rPr>
                <a:t>当你的老师和同学向你索取一份学习资料时，你是否能在第一时间从容不迫地递给他？当你需要一份信息时，是否满文件夹地翻个底朝天？</a:t>
              </a:r>
            </a:p>
          </p:txBody>
        </p:sp>
      </p:grpSp>
      <p:grpSp>
        <p:nvGrpSpPr>
          <p:cNvPr id="25" name="组合 24"/>
          <p:cNvGrpSpPr/>
          <p:nvPr/>
        </p:nvGrpSpPr>
        <p:grpSpPr>
          <a:xfrm>
            <a:off x="642856" y="3059591"/>
            <a:ext cx="3450905" cy="1326412"/>
            <a:chOff x="174634" y="4041081"/>
            <a:chExt cx="3450905" cy="1326412"/>
          </a:xfrm>
        </p:grpSpPr>
        <p:sp>
          <p:nvSpPr>
            <p:cNvPr id="22" name="文本框 21"/>
            <p:cNvSpPr txBox="1"/>
            <p:nvPr/>
          </p:nvSpPr>
          <p:spPr>
            <a:xfrm>
              <a:off x="1264830" y="4041081"/>
              <a:ext cx="2360709" cy="369331"/>
            </a:xfrm>
            <a:prstGeom prst="rect">
              <a:avLst/>
            </a:prstGeom>
            <a:noFill/>
          </p:spPr>
          <p:txBody>
            <a:bodyPr wrap="square" rtlCol="0">
              <a:spAutoFit/>
            </a:bodyPr>
            <a:lstStyle/>
            <a:p>
              <a:pPr algn="r"/>
              <a:r>
                <a:rPr lang="en-US" altLang="zh-CN" b="1" dirty="0">
                  <a:solidFill>
                    <a:srgbClr val="0070C0"/>
                  </a:solidFill>
                  <a:latin typeface="方正正准黑简体" panose="02000000000000000000" pitchFamily="2" charset="-122"/>
                  <a:ea typeface="方正正准黑简体" panose="02000000000000000000" pitchFamily="2" charset="-122"/>
                </a:rPr>
                <a:t>05</a:t>
              </a:r>
              <a:r>
                <a:rPr lang="zh-CN" altLang="en-US" b="1" dirty="0">
                  <a:solidFill>
                    <a:srgbClr val="0070C0"/>
                  </a:solidFill>
                  <a:latin typeface="方正正准黑简体" panose="02000000000000000000" pitchFamily="2" charset="-122"/>
                  <a:ea typeface="方正正准黑简体" panose="02000000000000000000" pitchFamily="2" charset="-122"/>
                </a:rPr>
                <a:t>进取意识不强</a:t>
              </a:r>
            </a:p>
          </p:txBody>
        </p:sp>
        <p:cxnSp>
          <p:nvCxnSpPr>
            <p:cNvPr id="23" name="直接连接符 22"/>
            <p:cNvCxnSpPr/>
            <p:nvPr/>
          </p:nvCxnSpPr>
          <p:spPr>
            <a:xfrm>
              <a:off x="1299976" y="4394010"/>
              <a:ext cx="22097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174634" y="4413770"/>
              <a:ext cx="3450905" cy="953723"/>
            </a:xfrm>
            <a:prstGeom prst="rect">
              <a:avLst/>
            </a:prstGeom>
            <a:noFill/>
          </p:spPr>
          <p:txBody>
            <a:bodyPr wrap="square" rtlCol="0">
              <a:spAutoFit/>
            </a:bodyPr>
            <a:lstStyle>
              <a:defPPr>
                <a:defRPr lang="zh-CN"/>
              </a:defPPr>
              <a:lvl1pPr>
                <a:defRPr sz="14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gn="r" eaLnBrk="1" hangingPunct="1">
                <a:lnSpc>
                  <a:spcPct val="120000"/>
                </a:lnSpc>
              </a:pPr>
              <a:r>
                <a:rPr lang="zh-CN" altLang="en-US" sz="1600" dirty="0">
                  <a:solidFill>
                    <a:srgbClr val="4D4D4D"/>
                  </a:solidFill>
                  <a:ea typeface="微软雅黑" panose="020B0503020204020204" pitchFamily="34" charset="-122"/>
                  <a:cs typeface="+mn-ea"/>
                  <a:sym typeface="+mn-lt"/>
                </a:rPr>
                <a:t>①个人的消极态度；②做事拖拉，找借口不干工作 ；③唏嘘不已，做白日梦 ；④工作学习中闲聊 。</a:t>
              </a:r>
            </a:p>
          </p:txBody>
        </p:sp>
      </p:grpSp>
      <p:grpSp>
        <p:nvGrpSpPr>
          <p:cNvPr id="55" name="组合 54"/>
          <p:cNvGrpSpPr/>
          <p:nvPr/>
        </p:nvGrpSpPr>
        <p:grpSpPr>
          <a:xfrm>
            <a:off x="-19064" y="167236"/>
            <a:ext cx="12211083" cy="6639988"/>
            <a:chOff x="-19064" y="167236"/>
            <a:chExt cx="12211083" cy="6639988"/>
          </a:xfrm>
        </p:grpSpPr>
        <p:grpSp>
          <p:nvGrpSpPr>
            <p:cNvPr id="56" name="组合 55"/>
            <p:cNvGrpSpPr/>
            <p:nvPr/>
          </p:nvGrpSpPr>
          <p:grpSpPr>
            <a:xfrm>
              <a:off x="-19064" y="253534"/>
              <a:ext cx="12211083" cy="6553690"/>
              <a:chOff x="-19064" y="253534"/>
              <a:chExt cx="12211083" cy="6553690"/>
            </a:xfrm>
          </p:grpSpPr>
          <p:sp>
            <p:nvSpPr>
              <p:cNvPr id="58" name="Rectangle 11"/>
              <p:cNvSpPr>
                <a:spLocks noChangeArrowheads="1"/>
              </p:cNvSpPr>
              <p:nvPr/>
            </p:nvSpPr>
            <p:spPr bwMode="gray">
              <a:xfrm flipH="1">
                <a:off x="205524" y="255990"/>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endParaRPr lang="en-US" altLang="zh-CN" sz="1900" dirty="0">
                  <a:solidFill>
                    <a:srgbClr val="FFFFFF"/>
                  </a:solidFill>
                  <a:latin typeface="Foundry Gridnik Medium"/>
                  <a:ea typeface="宋体" pitchFamily="2" charset="-122"/>
                </a:endParaRPr>
              </a:p>
            </p:txBody>
          </p:sp>
          <p:sp>
            <p:nvSpPr>
              <p:cNvPr id="59" name="Rectangle 7"/>
              <p:cNvSpPr>
                <a:spLocks noChangeArrowheads="1"/>
              </p:cNvSpPr>
              <p:nvPr/>
            </p:nvSpPr>
            <p:spPr bwMode="invGray">
              <a:xfrm flipH="1">
                <a:off x="97525" y="6501805"/>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60" name="Freeform 8"/>
              <p:cNvSpPr>
                <a:spLocks/>
              </p:cNvSpPr>
              <p:nvPr/>
            </p:nvSpPr>
            <p:spPr bwMode="invGray">
              <a:xfrm flipH="1">
                <a:off x="-19064" y="6501805"/>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61" name="Rectangle 13"/>
              <p:cNvSpPr/>
              <p:nvPr/>
            </p:nvSpPr>
            <p:spPr bwMode="invGray">
              <a:xfrm>
                <a:off x="107449" y="6445134"/>
                <a:ext cx="417695" cy="292364"/>
              </a:xfrm>
              <a:prstGeom prst="rect">
                <a:avLst/>
              </a:prstGeom>
            </p:spPr>
            <p:txBody>
              <a:bodyPr wrap="none" lIns="121896" tIns="60948" rIns="121896" bIns="60948">
                <a:spAutoFit/>
              </a:bodyPr>
              <a:lstStyle/>
              <a:p>
                <a:pPr algn="ctr"/>
                <a:fld id="{259F4B34-A25D-4DEF-97BC-C4D92417BF9B}" type="slidenum">
                  <a:rPr lang="en-US" sz="1100" smtClean="0">
                    <a:solidFill>
                      <a:schemeClr val="bg1"/>
                    </a:solidFill>
                    <a:latin typeface="Arial" pitchFamily="34" charset="0"/>
                    <a:cs typeface="Arial" pitchFamily="34" charset="0"/>
                  </a:rPr>
                  <a:pPr algn="ctr"/>
                  <a:t>24</a:t>
                </a:fld>
                <a:endParaRPr lang="en-US" sz="1100" dirty="0">
                  <a:solidFill>
                    <a:schemeClr val="bg1"/>
                  </a:solidFill>
                  <a:latin typeface="Arial" pitchFamily="34" charset="0"/>
                  <a:cs typeface="Arial" pitchFamily="34" charset="0"/>
                </a:endParaRPr>
              </a:p>
            </p:txBody>
          </p:sp>
          <p:sp>
            <p:nvSpPr>
              <p:cNvPr id="62" name="TextBox 10"/>
              <p:cNvSpPr txBox="1"/>
              <p:nvPr/>
            </p:nvSpPr>
            <p:spPr bwMode="black">
              <a:xfrm>
                <a:off x="512995" y="6450854"/>
                <a:ext cx="1092558"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dirty="0"/>
                  <a:t>时间管理误区</a:t>
                </a:r>
                <a:endParaRPr lang="en-US" altLang="zh-CN" dirty="0"/>
              </a:p>
            </p:txBody>
          </p:sp>
          <p:sp>
            <p:nvSpPr>
              <p:cNvPr id="63" name="Freeform 12"/>
              <p:cNvSpPr>
                <a:spLocks/>
              </p:cNvSpPr>
              <p:nvPr/>
            </p:nvSpPr>
            <p:spPr bwMode="gray">
              <a:xfrm>
                <a:off x="19" y="253534"/>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grpSp>
        <p:sp>
          <p:nvSpPr>
            <p:cNvPr id="57" name="文本框 56"/>
            <p:cNvSpPr txBox="1"/>
            <p:nvPr/>
          </p:nvSpPr>
          <p:spPr>
            <a:xfrm>
              <a:off x="342870" y="167236"/>
              <a:ext cx="3915070" cy="707886"/>
            </a:xfrm>
            <a:prstGeom prst="rect">
              <a:avLst/>
            </a:prstGeom>
            <a:noFill/>
          </p:spPr>
          <p:txBody>
            <a:bodyPr wrap="square" rtlCol="0">
              <a:spAutoFit/>
            </a:bodyPr>
            <a:lstStyle/>
            <a:p>
              <a:r>
                <a:rPr lang="zh-CN" altLang="en-US" sz="4000" dirty="0">
                  <a:solidFill>
                    <a:srgbClr val="7030A0"/>
                  </a:solidFill>
                  <a:latin typeface="方正正准黑简体" panose="02000000000000000000" pitchFamily="2" charset="-122"/>
                  <a:ea typeface="方正正准黑简体" panose="02000000000000000000" pitchFamily="2" charset="-122"/>
                </a:rPr>
                <a:t>时间管理误区</a:t>
              </a:r>
            </a:p>
          </p:txBody>
        </p:sp>
      </p:grpSp>
    </p:spTree>
    <p:extLst>
      <p:ext uri="{BB962C8B-B14F-4D97-AF65-F5344CB8AC3E}">
        <p14:creationId xmlns:p14="http://schemas.microsoft.com/office/powerpoint/2010/main" val="8348092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r>
              <a:rPr lang="en-US" altLang="zh-CN" sz="1900">
                <a:solidFill>
                  <a:srgbClr val="FFFFFF"/>
                </a:solidFill>
                <a:latin typeface="Foundry Gridnik Medium"/>
                <a:ea typeface="宋体" pitchFamily="2" charset="-122"/>
              </a:rPr>
              <a:t> </a:t>
            </a:r>
            <a:endParaRPr lang="en-US" altLang="zh-CN" sz="1900" dirty="0">
              <a:solidFill>
                <a:srgbClr val="FFFFFF"/>
              </a:solidFill>
              <a:latin typeface="Foundry Gridnik Medium"/>
              <a:ea typeface="宋体" pitchFamily="2" charset="-122"/>
            </a:endParaRP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528301"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sz="1100" dirty="0"/>
              <a:t>困惑</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sp>
        <p:nvSpPr>
          <p:cNvPr id="7" name="Rectangle 4">
            <a:extLst>
              <a:ext uri="{FF2B5EF4-FFF2-40B4-BE49-F238E27FC236}">
                <a16:creationId xmlns:a16="http://schemas.microsoft.com/office/drawing/2014/main" id="{36617715-B498-48D1-B256-CB407F673F0D}"/>
              </a:ext>
            </a:extLst>
          </p:cNvPr>
          <p:cNvSpPr txBox="1">
            <a:spLocks noChangeArrowheads="1"/>
          </p:cNvSpPr>
          <p:nvPr/>
        </p:nvSpPr>
        <p:spPr>
          <a:xfrm>
            <a:off x="109708" y="430347"/>
            <a:ext cx="5986292" cy="612068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buFontTx/>
              <a:buNone/>
            </a:pPr>
            <a:r>
              <a:rPr lang="en-US" altLang="zh-CN" sz="2400" dirty="0">
                <a:solidFill>
                  <a:srgbClr val="FFFF00"/>
                </a:solidFill>
                <a:ea typeface="微软雅黑" panose="020B0503020204020204" pitchFamily="34" charset="-122"/>
                <a:cs typeface="+mn-ea"/>
                <a:sym typeface="+mn-lt"/>
              </a:rPr>
              <a:t>   </a:t>
            </a:r>
            <a:r>
              <a:rPr lang="zh-CN" altLang="en-US" sz="2400" dirty="0">
                <a:solidFill>
                  <a:srgbClr val="FFFF00"/>
                </a:solidFill>
                <a:ea typeface="微软雅黑" panose="020B0503020204020204" pitchFamily="34" charset="-122"/>
                <a:cs typeface="+mn-ea"/>
                <a:sym typeface="+mn-lt"/>
              </a:rPr>
              <a:t>心理测试</a:t>
            </a:r>
          </a:p>
          <a:p>
            <a:pPr>
              <a:lnSpc>
                <a:spcPct val="120000"/>
              </a:lnSpc>
            </a:pPr>
            <a:r>
              <a:rPr lang="zh-CN" altLang="en-US" sz="1400" dirty="0">
                <a:solidFill>
                  <a:srgbClr val="00B050"/>
                </a:solidFill>
                <a:ea typeface="微软雅黑" panose="020B0503020204020204" pitchFamily="34" charset="-122"/>
                <a:cs typeface="+mn-ea"/>
                <a:sym typeface="+mn-lt"/>
              </a:rPr>
              <a:t>时间管理上最大的恶习就是拖延时间，以致到头来一事无成。我们提供了一个拖延商数的测验，请你先做一下自我测验。 </a:t>
            </a:r>
          </a:p>
          <a:p>
            <a:pPr algn="ctr">
              <a:lnSpc>
                <a:spcPct val="120000"/>
              </a:lnSpc>
              <a:spcBef>
                <a:spcPct val="60000"/>
              </a:spcBef>
              <a:buFontTx/>
              <a:buNone/>
            </a:pPr>
            <a:r>
              <a:rPr lang="zh-CN" altLang="en-US" sz="1400" dirty="0">
                <a:solidFill>
                  <a:srgbClr val="FF0000"/>
                </a:solidFill>
                <a:ea typeface="微软雅黑" panose="020B0503020204020204" pitchFamily="34" charset="-122"/>
                <a:cs typeface="+mn-ea"/>
                <a:sym typeface="+mn-lt"/>
              </a:rPr>
              <a:t>拖延商数测验 </a:t>
            </a:r>
          </a:p>
          <a:p>
            <a:pPr>
              <a:lnSpc>
                <a:spcPct val="120000"/>
              </a:lnSpc>
            </a:pPr>
            <a:r>
              <a:rPr lang="zh-CN" altLang="en-US" sz="1500" dirty="0">
                <a:solidFill>
                  <a:srgbClr val="4D4D4D"/>
                </a:solidFill>
                <a:ea typeface="微软雅黑" panose="020B0503020204020204" pitchFamily="34" charset="-122"/>
                <a:cs typeface="+mn-ea"/>
                <a:sym typeface="+mn-lt"/>
              </a:rPr>
              <a:t>请据实选择以下每一个陈述最切合你的答案： </a:t>
            </a:r>
          </a:p>
          <a:p>
            <a:pPr>
              <a:lnSpc>
                <a:spcPct val="120000"/>
              </a:lnSpc>
            </a:pPr>
            <a:r>
              <a:rPr lang="zh-CN" altLang="en-US" sz="1500" dirty="0">
                <a:solidFill>
                  <a:srgbClr val="4D4D4D"/>
                </a:solidFill>
                <a:ea typeface="微软雅黑" panose="020B0503020204020204" pitchFamily="34" charset="-122"/>
                <a:cs typeface="+mn-ea"/>
                <a:sym typeface="+mn-lt"/>
              </a:rPr>
              <a:t>（</a:t>
            </a:r>
            <a:r>
              <a:rPr lang="en-US" altLang="zh-CN" sz="1500" dirty="0">
                <a:solidFill>
                  <a:srgbClr val="4D4D4D"/>
                </a:solidFill>
                <a:ea typeface="微软雅黑" panose="020B0503020204020204" pitchFamily="34" charset="-122"/>
                <a:cs typeface="+mn-ea"/>
                <a:sym typeface="+mn-lt"/>
              </a:rPr>
              <a:t>1</a:t>
            </a:r>
            <a:r>
              <a:rPr lang="zh-CN" altLang="en-US" sz="1500" dirty="0">
                <a:solidFill>
                  <a:srgbClr val="4D4D4D"/>
                </a:solidFill>
                <a:ea typeface="微软雅黑" panose="020B0503020204020204" pitchFamily="34" charset="-122"/>
                <a:cs typeface="+mn-ea"/>
                <a:sym typeface="+mn-lt"/>
              </a:rPr>
              <a:t>）为了避免对棘手的难题采取行动，于是我寻找理由和借口。 </a:t>
            </a:r>
          </a:p>
          <a:p>
            <a:pPr>
              <a:lnSpc>
                <a:spcPct val="120000"/>
              </a:lnSpc>
            </a:pPr>
            <a:r>
              <a:rPr lang="zh-CN" altLang="en-US" sz="1500" dirty="0">
                <a:solidFill>
                  <a:srgbClr val="4D4D4D"/>
                </a:solidFill>
                <a:ea typeface="微软雅黑" panose="020B0503020204020204" pitchFamily="34" charset="-122"/>
                <a:cs typeface="+mn-ea"/>
                <a:sym typeface="+mn-lt"/>
              </a:rPr>
              <a:t> </a:t>
            </a:r>
            <a:r>
              <a:rPr lang="en-US" altLang="zh-CN" sz="1500" dirty="0">
                <a:solidFill>
                  <a:srgbClr val="4D4D4D"/>
                </a:solidFill>
                <a:ea typeface="微软雅黑" panose="020B0503020204020204" pitchFamily="34" charset="-122"/>
                <a:cs typeface="+mn-ea"/>
                <a:sym typeface="+mn-lt"/>
              </a:rPr>
              <a:t>A</a:t>
            </a:r>
            <a:r>
              <a:rPr lang="zh-CN" altLang="en-US" sz="1500" dirty="0">
                <a:solidFill>
                  <a:srgbClr val="4D4D4D"/>
                </a:solidFill>
                <a:ea typeface="微软雅黑" panose="020B0503020204020204" pitchFamily="34" charset="-122"/>
                <a:cs typeface="+mn-ea"/>
                <a:sym typeface="+mn-lt"/>
              </a:rPr>
              <a:t>．非常同意  </a:t>
            </a:r>
            <a:r>
              <a:rPr lang="en-US" altLang="zh-CN" sz="1500" dirty="0">
                <a:solidFill>
                  <a:srgbClr val="4D4D4D"/>
                </a:solidFill>
                <a:ea typeface="微软雅黑" panose="020B0503020204020204" pitchFamily="34" charset="-122"/>
                <a:cs typeface="+mn-ea"/>
                <a:sym typeface="+mn-lt"/>
              </a:rPr>
              <a:t>B.</a:t>
            </a:r>
            <a:r>
              <a:rPr lang="zh-CN" altLang="en-US" sz="1500" dirty="0">
                <a:solidFill>
                  <a:srgbClr val="4D4D4D"/>
                </a:solidFill>
                <a:ea typeface="微软雅黑" panose="020B0503020204020204" pitchFamily="34" charset="-122"/>
                <a:cs typeface="+mn-ea"/>
                <a:sym typeface="+mn-lt"/>
              </a:rPr>
              <a:t>略表同意  </a:t>
            </a:r>
            <a:r>
              <a:rPr lang="en-US" altLang="zh-CN" sz="1500" dirty="0">
                <a:solidFill>
                  <a:srgbClr val="4D4D4D"/>
                </a:solidFill>
                <a:ea typeface="微软雅黑" panose="020B0503020204020204" pitchFamily="34" charset="-122"/>
                <a:cs typeface="+mn-ea"/>
                <a:sym typeface="+mn-lt"/>
              </a:rPr>
              <a:t>C.</a:t>
            </a:r>
            <a:r>
              <a:rPr lang="zh-CN" altLang="en-US" sz="1500" dirty="0">
                <a:solidFill>
                  <a:srgbClr val="4D4D4D"/>
                </a:solidFill>
                <a:ea typeface="微软雅黑" panose="020B0503020204020204" pitchFamily="34" charset="-122"/>
                <a:cs typeface="+mn-ea"/>
                <a:sym typeface="+mn-lt"/>
              </a:rPr>
              <a:t>略表不同意  </a:t>
            </a:r>
            <a:r>
              <a:rPr lang="en-US" altLang="zh-CN" sz="1500" dirty="0">
                <a:solidFill>
                  <a:srgbClr val="4D4D4D"/>
                </a:solidFill>
                <a:ea typeface="微软雅黑" panose="020B0503020204020204" pitchFamily="34" charset="-122"/>
                <a:cs typeface="+mn-ea"/>
                <a:sym typeface="+mn-lt"/>
              </a:rPr>
              <a:t>D.</a:t>
            </a:r>
            <a:r>
              <a:rPr lang="zh-CN" altLang="en-US" sz="1500" dirty="0">
                <a:solidFill>
                  <a:srgbClr val="4D4D4D"/>
                </a:solidFill>
                <a:ea typeface="微软雅黑" panose="020B0503020204020204" pitchFamily="34" charset="-122"/>
                <a:cs typeface="+mn-ea"/>
                <a:sym typeface="+mn-lt"/>
              </a:rPr>
              <a:t>极不同意 </a:t>
            </a:r>
          </a:p>
          <a:p>
            <a:pPr>
              <a:lnSpc>
                <a:spcPct val="120000"/>
              </a:lnSpc>
            </a:pPr>
            <a:r>
              <a:rPr lang="zh-CN" altLang="en-US" sz="1500" dirty="0">
                <a:solidFill>
                  <a:srgbClr val="4D4D4D"/>
                </a:solidFill>
                <a:ea typeface="微软雅黑" panose="020B0503020204020204" pitchFamily="34" charset="-122"/>
                <a:cs typeface="+mn-ea"/>
                <a:sym typeface="+mn-lt"/>
              </a:rPr>
              <a:t>（</a:t>
            </a:r>
            <a:r>
              <a:rPr lang="en-US" altLang="zh-CN" sz="1500" dirty="0">
                <a:solidFill>
                  <a:srgbClr val="4D4D4D"/>
                </a:solidFill>
                <a:ea typeface="微软雅黑" panose="020B0503020204020204" pitchFamily="34" charset="-122"/>
                <a:cs typeface="+mn-ea"/>
                <a:sym typeface="+mn-lt"/>
              </a:rPr>
              <a:t>2</a:t>
            </a:r>
            <a:r>
              <a:rPr lang="zh-CN" altLang="en-US" sz="1500" dirty="0">
                <a:solidFill>
                  <a:srgbClr val="4D4D4D"/>
                </a:solidFill>
                <a:ea typeface="微软雅黑" panose="020B0503020204020204" pitchFamily="34" charset="-122"/>
                <a:cs typeface="+mn-ea"/>
                <a:sym typeface="+mn-lt"/>
              </a:rPr>
              <a:t>）为使困难的工作能被执行，对执行者下压力是必要的。 </a:t>
            </a:r>
          </a:p>
          <a:p>
            <a:pPr>
              <a:lnSpc>
                <a:spcPct val="120000"/>
              </a:lnSpc>
            </a:pPr>
            <a:r>
              <a:rPr lang="zh-CN" altLang="en-US" sz="1500" dirty="0">
                <a:solidFill>
                  <a:srgbClr val="4D4D4D"/>
                </a:solidFill>
                <a:ea typeface="微软雅黑" panose="020B0503020204020204" pitchFamily="34" charset="-122"/>
                <a:cs typeface="+mn-ea"/>
                <a:sym typeface="+mn-lt"/>
              </a:rPr>
              <a:t> </a:t>
            </a:r>
            <a:r>
              <a:rPr lang="en-US" altLang="zh-CN" sz="1500" dirty="0">
                <a:solidFill>
                  <a:srgbClr val="4D4D4D"/>
                </a:solidFill>
                <a:ea typeface="微软雅黑" panose="020B0503020204020204" pitchFamily="34" charset="-122"/>
                <a:cs typeface="+mn-ea"/>
                <a:sym typeface="+mn-lt"/>
              </a:rPr>
              <a:t>A</a:t>
            </a:r>
            <a:r>
              <a:rPr lang="zh-CN" altLang="en-US" sz="1500" dirty="0">
                <a:solidFill>
                  <a:srgbClr val="4D4D4D"/>
                </a:solidFill>
                <a:ea typeface="微软雅黑" panose="020B0503020204020204" pitchFamily="34" charset="-122"/>
                <a:cs typeface="+mn-ea"/>
                <a:sym typeface="+mn-lt"/>
              </a:rPr>
              <a:t>．非常同意  </a:t>
            </a:r>
            <a:r>
              <a:rPr lang="en-US" altLang="zh-CN" sz="1500" dirty="0">
                <a:solidFill>
                  <a:srgbClr val="4D4D4D"/>
                </a:solidFill>
                <a:ea typeface="微软雅黑" panose="020B0503020204020204" pitchFamily="34" charset="-122"/>
                <a:cs typeface="+mn-ea"/>
                <a:sym typeface="+mn-lt"/>
              </a:rPr>
              <a:t>B</a:t>
            </a:r>
            <a:r>
              <a:rPr lang="zh-CN" altLang="en-US" sz="1500" dirty="0">
                <a:solidFill>
                  <a:srgbClr val="4D4D4D"/>
                </a:solidFill>
                <a:ea typeface="微软雅黑" panose="020B0503020204020204" pitchFamily="34" charset="-122"/>
                <a:cs typeface="+mn-ea"/>
                <a:sym typeface="+mn-lt"/>
              </a:rPr>
              <a:t>略表同意  </a:t>
            </a:r>
            <a:r>
              <a:rPr lang="en-US" altLang="zh-CN" sz="1500" dirty="0">
                <a:solidFill>
                  <a:srgbClr val="4D4D4D"/>
                </a:solidFill>
                <a:ea typeface="微软雅黑" panose="020B0503020204020204" pitchFamily="34" charset="-122"/>
                <a:cs typeface="+mn-ea"/>
                <a:sym typeface="+mn-lt"/>
              </a:rPr>
              <a:t>C</a:t>
            </a:r>
            <a:r>
              <a:rPr lang="zh-CN" altLang="en-US" sz="1500" dirty="0">
                <a:solidFill>
                  <a:srgbClr val="4D4D4D"/>
                </a:solidFill>
                <a:ea typeface="微软雅黑" panose="020B0503020204020204" pitchFamily="34" charset="-122"/>
                <a:cs typeface="+mn-ea"/>
                <a:sym typeface="+mn-lt"/>
              </a:rPr>
              <a:t>略表不同意  </a:t>
            </a:r>
            <a:r>
              <a:rPr lang="en-US" altLang="zh-CN" sz="1500" dirty="0">
                <a:solidFill>
                  <a:srgbClr val="4D4D4D"/>
                </a:solidFill>
                <a:ea typeface="微软雅黑" panose="020B0503020204020204" pitchFamily="34" charset="-122"/>
                <a:cs typeface="+mn-ea"/>
                <a:sym typeface="+mn-lt"/>
              </a:rPr>
              <a:t>D</a:t>
            </a:r>
            <a:r>
              <a:rPr lang="zh-CN" altLang="en-US" sz="1500" dirty="0">
                <a:solidFill>
                  <a:srgbClr val="4D4D4D"/>
                </a:solidFill>
                <a:ea typeface="微软雅黑" panose="020B0503020204020204" pitchFamily="34" charset="-122"/>
                <a:cs typeface="+mn-ea"/>
                <a:sym typeface="+mn-lt"/>
              </a:rPr>
              <a:t>极不同意 </a:t>
            </a:r>
          </a:p>
          <a:p>
            <a:pPr>
              <a:lnSpc>
                <a:spcPct val="120000"/>
              </a:lnSpc>
            </a:pPr>
            <a:r>
              <a:rPr lang="zh-CN" altLang="en-US" sz="1500" dirty="0">
                <a:solidFill>
                  <a:srgbClr val="4D4D4D"/>
                </a:solidFill>
                <a:ea typeface="微软雅黑" panose="020B0503020204020204" pitchFamily="34" charset="-122"/>
                <a:cs typeface="+mn-ea"/>
                <a:sym typeface="+mn-lt"/>
              </a:rPr>
              <a:t>（</a:t>
            </a:r>
            <a:r>
              <a:rPr lang="en-US" altLang="zh-CN" sz="1500" dirty="0">
                <a:solidFill>
                  <a:srgbClr val="4D4D4D"/>
                </a:solidFill>
                <a:ea typeface="微软雅黑" panose="020B0503020204020204" pitchFamily="34" charset="-122"/>
                <a:cs typeface="+mn-ea"/>
                <a:sym typeface="+mn-lt"/>
              </a:rPr>
              <a:t>3</a:t>
            </a:r>
            <a:r>
              <a:rPr lang="zh-CN" altLang="en-US" sz="1500" dirty="0">
                <a:solidFill>
                  <a:srgbClr val="4D4D4D"/>
                </a:solidFill>
                <a:ea typeface="微软雅黑" panose="020B0503020204020204" pitchFamily="34" charset="-122"/>
                <a:cs typeface="+mn-ea"/>
                <a:sym typeface="+mn-lt"/>
              </a:rPr>
              <a:t>）我经常采取折中办法以避免或延缓不愉快的事或困难的工作。 </a:t>
            </a:r>
          </a:p>
          <a:p>
            <a:pPr>
              <a:lnSpc>
                <a:spcPct val="120000"/>
              </a:lnSpc>
            </a:pPr>
            <a:r>
              <a:rPr lang="zh-CN" altLang="en-US" sz="1500" dirty="0">
                <a:solidFill>
                  <a:srgbClr val="4D4D4D"/>
                </a:solidFill>
                <a:ea typeface="微软雅黑" panose="020B0503020204020204" pitchFamily="34" charset="-122"/>
                <a:cs typeface="+mn-ea"/>
                <a:sym typeface="+mn-lt"/>
              </a:rPr>
              <a:t> </a:t>
            </a:r>
            <a:r>
              <a:rPr lang="en-US" altLang="zh-CN" sz="1500" dirty="0">
                <a:solidFill>
                  <a:srgbClr val="4D4D4D"/>
                </a:solidFill>
                <a:ea typeface="微软雅黑" panose="020B0503020204020204" pitchFamily="34" charset="-122"/>
                <a:cs typeface="+mn-ea"/>
                <a:sym typeface="+mn-lt"/>
              </a:rPr>
              <a:t>A</a:t>
            </a:r>
            <a:r>
              <a:rPr lang="zh-CN" altLang="en-US" sz="1500" dirty="0">
                <a:solidFill>
                  <a:srgbClr val="4D4D4D"/>
                </a:solidFill>
                <a:ea typeface="微软雅黑" panose="020B0503020204020204" pitchFamily="34" charset="-122"/>
                <a:cs typeface="+mn-ea"/>
                <a:sym typeface="+mn-lt"/>
              </a:rPr>
              <a:t>非常同意   </a:t>
            </a:r>
            <a:r>
              <a:rPr lang="en-US" altLang="zh-CN" sz="1500" dirty="0">
                <a:solidFill>
                  <a:srgbClr val="4D4D4D"/>
                </a:solidFill>
                <a:ea typeface="微软雅黑" panose="020B0503020204020204" pitchFamily="34" charset="-122"/>
                <a:cs typeface="+mn-ea"/>
                <a:sym typeface="+mn-lt"/>
              </a:rPr>
              <a:t>B</a:t>
            </a:r>
            <a:r>
              <a:rPr lang="zh-CN" altLang="en-US" sz="1500" dirty="0">
                <a:solidFill>
                  <a:srgbClr val="4D4D4D"/>
                </a:solidFill>
                <a:ea typeface="微软雅黑" panose="020B0503020204020204" pitchFamily="34" charset="-122"/>
                <a:cs typeface="+mn-ea"/>
                <a:sym typeface="+mn-lt"/>
              </a:rPr>
              <a:t>略表同意   </a:t>
            </a:r>
            <a:r>
              <a:rPr lang="en-US" altLang="zh-CN" sz="1500" dirty="0">
                <a:solidFill>
                  <a:srgbClr val="4D4D4D"/>
                </a:solidFill>
                <a:ea typeface="微软雅黑" panose="020B0503020204020204" pitchFamily="34" charset="-122"/>
                <a:cs typeface="+mn-ea"/>
                <a:sym typeface="+mn-lt"/>
              </a:rPr>
              <a:t>C</a:t>
            </a:r>
            <a:r>
              <a:rPr lang="zh-CN" altLang="en-US" sz="1500" dirty="0">
                <a:solidFill>
                  <a:srgbClr val="4D4D4D"/>
                </a:solidFill>
                <a:ea typeface="微软雅黑" panose="020B0503020204020204" pitchFamily="34" charset="-122"/>
                <a:cs typeface="+mn-ea"/>
                <a:sym typeface="+mn-lt"/>
              </a:rPr>
              <a:t>略表不同意  </a:t>
            </a:r>
            <a:r>
              <a:rPr lang="en-US" altLang="zh-CN" sz="1500" dirty="0">
                <a:solidFill>
                  <a:srgbClr val="4D4D4D"/>
                </a:solidFill>
                <a:ea typeface="微软雅黑" panose="020B0503020204020204" pitchFamily="34" charset="-122"/>
                <a:cs typeface="+mn-ea"/>
                <a:sym typeface="+mn-lt"/>
              </a:rPr>
              <a:t>D</a:t>
            </a:r>
            <a:r>
              <a:rPr lang="zh-CN" altLang="en-US" sz="1500" dirty="0">
                <a:solidFill>
                  <a:srgbClr val="4D4D4D"/>
                </a:solidFill>
                <a:ea typeface="微软雅黑" panose="020B0503020204020204" pitchFamily="34" charset="-122"/>
                <a:cs typeface="+mn-ea"/>
                <a:sym typeface="+mn-lt"/>
              </a:rPr>
              <a:t>极不同意 </a:t>
            </a:r>
            <a:endParaRPr lang="en-US" altLang="zh-CN" sz="1500" dirty="0">
              <a:solidFill>
                <a:srgbClr val="4D4D4D"/>
              </a:solidFill>
              <a:ea typeface="微软雅黑" panose="020B0503020204020204" pitchFamily="34" charset="-122"/>
              <a:cs typeface="+mn-ea"/>
              <a:sym typeface="+mn-lt"/>
            </a:endParaRPr>
          </a:p>
          <a:p>
            <a:pPr>
              <a:lnSpc>
                <a:spcPct val="120000"/>
              </a:lnSpc>
            </a:pPr>
            <a:r>
              <a:rPr lang="zh-CN" altLang="en-US" sz="1500" dirty="0">
                <a:solidFill>
                  <a:srgbClr val="4D4D4D"/>
                </a:solidFill>
                <a:ea typeface="微软雅黑" panose="020B0503020204020204" pitchFamily="34" charset="-122"/>
                <a:cs typeface="+mn-ea"/>
                <a:sym typeface="+mn-lt"/>
              </a:rPr>
              <a:t>（</a:t>
            </a:r>
            <a:r>
              <a:rPr lang="en-US" altLang="zh-CN" sz="1500" dirty="0">
                <a:solidFill>
                  <a:srgbClr val="4D4D4D"/>
                </a:solidFill>
                <a:ea typeface="微软雅黑" panose="020B0503020204020204" pitchFamily="34" charset="-122"/>
                <a:cs typeface="+mn-ea"/>
                <a:sym typeface="+mn-lt"/>
              </a:rPr>
              <a:t>4</a:t>
            </a:r>
            <a:r>
              <a:rPr lang="zh-CN" altLang="en-US" sz="1500" dirty="0">
                <a:solidFill>
                  <a:srgbClr val="4D4D4D"/>
                </a:solidFill>
                <a:ea typeface="微软雅黑" panose="020B0503020204020204" pitchFamily="34" charset="-122"/>
                <a:cs typeface="+mn-ea"/>
                <a:sym typeface="+mn-lt"/>
              </a:rPr>
              <a:t>）我遭遇了太多足以妨碍完成重大任务的干扰与危机。 </a:t>
            </a:r>
          </a:p>
          <a:p>
            <a:pPr>
              <a:lnSpc>
                <a:spcPct val="120000"/>
              </a:lnSpc>
            </a:pPr>
            <a:r>
              <a:rPr lang="zh-CN" altLang="en-US" sz="1500" dirty="0">
                <a:solidFill>
                  <a:srgbClr val="4D4D4D"/>
                </a:solidFill>
                <a:ea typeface="微软雅黑" panose="020B0503020204020204" pitchFamily="34" charset="-122"/>
                <a:cs typeface="+mn-ea"/>
                <a:sym typeface="+mn-lt"/>
              </a:rPr>
              <a:t> </a:t>
            </a:r>
            <a:r>
              <a:rPr lang="en-US" altLang="zh-CN" sz="1500" dirty="0">
                <a:solidFill>
                  <a:srgbClr val="4D4D4D"/>
                </a:solidFill>
                <a:ea typeface="微软雅黑" panose="020B0503020204020204" pitchFamily="34" charset="-122"/>
                <a:cs typeface="+mn-ea"/>
                <a:sym typeface="+mn-lt"/>
              </a:rPr>
              <a:t>A</a:t>
            </a:r>
            <a:r>
              <a:rPr lang="zh-CN" altLang="en-US" sz="1500" dirty="0">
                <a:solidFill>
                  <a:srgbClr val="4D4D4D"/>
                </a:solidFill>
                <a:ea typeface="微软雅黑" panose="020B0503020204020204" pitchFamily="34" charset="-122"/>
                <a:cs typeface="+mn-ea"/>
                <a:sym typeface="+mn-lt"/>
              </a:rPr>
              <a:t>非常同意  </a:t>
            </a:r>
            <a:r>
              <a:rPr lang="en-US" altLang="zh-CN" sz="1500" dirty="0">
                <a:solidFill>
                  <a:srgbClr val="4D4D4D"/>
                </a:solidFill>
                <a:ea typeface="微软雅黑" panose="020B0503020204020204" pitchFamily="34" charset="-122"/>
                <a:cs typeface="+mn-ea"/>
                <a:sym typeface="+mn-lt"/>
              </a:rPr>
              <a:t>B</a:t>
            </a:r>
            <a:r>
              <a:rPr lang="zh-CN" altLang="en-US" sz="1500" dirty="0">
                <a:solidFill>
                  <a:srgbClr val="4D4D4D"/>
                </a:solidFill>
                <a:ea typeface="微软雅黑" panose="020B0503020204020204" pitchFamily="34" charset="-122"/>
                <a:cs typeface="+mn-ea"/>
                <a:sym typeface="+mn-lt"/>
              </a:rPr>
              <a:t>略表同意  </a:t>
            </a:r>
            <a:r>
              <a:rPr lang="en-US" altLang="zh-CN" sz="1500" dirty="0">
                <a:solidFill>
                  <a:srgbClr val="4D4D4D"/>
                </a:solidFill>
                <a:ea typeface="微软雅黑" panose="020B0503020204020204" pitchFamily="34" charset="-122"/>
                <a:cs typeface="+mn-ea"/>
                <a:sym typeface="+mn-lt"/>
              </a:rPr>
              <a:t>C</a:t>
            </a:r>
            <a:r>
              <a:rPr lang="zh-CN" altLang="en-US" sz="1500" dirty="0">
                <a:solidFill>
                  <a:srgbClr val="4D4D4D"/>
                </a:solidFill>
                <a:ea typeface="微软雅黑" panose="020B0503020204020204" pitchFamily="34" charset="-122"/>
                <a:cs typeface="+mn-ea"/>
                <a:sym typeface="+mn-lt"/>
              </a:rPr>
              <a:t>略表不同意  </a:t>
            </a:r>
            <a:r>
              <a:rPr lang="en-US" altLang="zh-CN" sz="1500" dirty="0">
                <a:solidFill>
                  <a:srgbClr val="4D4D4D"/>
                </a:solidFill>
                <a:ea typeface="微软雅黑" panose="020B0503020204020204" pitchFamily="34" charset="-122"/>
                <a:cs typeface="+mn-ea"/>
                <a:sym typeface="+mn-lt"/>
              </a:rPr>
              <a:t>D</a:t>
            </a:r>
            <a:r>
              <a:rPr lang="zh-CN" altLang="en-US" sz="1500" dirty="0">
                <a:solidFill>
                  <a:srgbClr val="4D4D4D"/>
                </a:solidFill>
                <a:ea typeface="微软雅黑" panose="020B0503020204020204" pitchFamily="34" charset="-122"/>
                <a:cs typeface="+mn-ea"/>
                <a:sym typeface="+mn-lt"/>
              </a:rPr>
              <a:t>极不同意 </a:t>
            </a:r>
          </a:p>
          <a:p>
            <a:pPr>
              <a:lnSpc>
                <a:spcPct val="120000"/>
              </a:lnSpc>
            </a:pPr>
            <a:r>
              <a:rPr lang="zh-CN" altLang="en-US" sz="1500" dirty="0">
                <a:solidFill>
                  <a:srgbClr val="4D4D4D"/>
                </a:solidFill>
                <a:ea typeface="微软雅黑" panose="020B0503020204020204" pitchFamily="34" charset="-122"/>
                <a:cs typeface="+mn-ea"/>
                <a:sym typeface="+mn-lt"/>
              </a:rPr>
              <a:t>（</a:t>
            </a:r>
            <a:r>
              <a:rPr lang="en-US" altLang="zh-CN" sz="1500" dirty="0">
                <a:solidFill>
                  <a:srgbClr val="4D4D4D"/>
                </a:solidFill>
                <a:ea typeface="微软雅黑" panose="020B0503020204020204" pitchFamily="34" charset="-122"/>
                <a:cs typeface="+mn-ea"/>
                <a:sym typeface="+mn-lt"/>
              </a:rPr>
              <a:t>5</a:t>
            </a:r>
            <a:r>
              <a:rPr lang="zh-CN" altLang="en-US" sz="1500" dirty="0">
                <a:solidFill>
                  <a:srgbClr val="4D4D4D"/>
                </a:solidFill>
                <a:ea typeface="微软雅黑" panose="020B0503020204020204" pitchFamily="34" charset="-122"/>
                <a:cs typeface="+mn-ea"/>
                <a:sym typeface="+mn-lt"/>
              </a:rPr>
              <a:t>）当被迫从事一项不愉快的决策时，我避免直截了当地答复。 </a:t>
            </a:r>
          </a:p>
          <a:p>
            <a:pPr>
              <a:lnSpc>
                <a:spcPct val="120000"/>
              </a:lnSpc>
            </a:pPr>
            <a:r>
              <a:rPr lang="zh-CN" altLang="en-US" sz="1500" dirty="0">
                <a:solidFill>
                  <a:srgbClr val="4D4D4D"/>
                </a:solidFill>
                <a:ea typeface="微软雅黑" panose="020B0503020204020204" pitchFamily="34" charset="-122"/>
                <a:cs typeface="+mn-ea"/>
                <a:sym typeface="+mn-lt"/>
              </a:rPr>
              <a:t> </a:t>
            </a:r>
            <a:r>
              <a:rPr lang="en-US" altLang="zh-CN" sz="1500" dirty="0">
                <a:solidFill>
                  <a:srgbClr val="4D4D4D"/>
                </a:solidFill>
                <a:ea typeface="微软雅黑" panose="020B0503020204020204" pitchFamily="34" charset="-122"/>
                <a:cs typeface="+mn-ea"/>
                <a:sym typeface="+mn-lt"/>
              </a:rPr>
              <a:t>A</a:t>
            </a:r>
            <a:r>
              <a:rPr lang="zh-CN" altLang="en-US" sz="1500" dirty="0">
                <a:solidFill>
                  <a:srgbClr val="4D4D4D"/>
                </a:solidFill>
                <a:ea typeface="微软雅黑" panose="020B0503020204020204" pitchFamily="34" charset="-122"/>
                <a:cs typeface="+mn-ea"/>
                <a:sym typeface="+mn-lt"/>
              </a:rPr>
              <a:t>非常同意  </a:t>
            </a:r>
            <a:r>
              <a:rPr lang="en-US" altLang="zh-CN" sz="1500" dirty="0">
                <a:solidFill>
                  <a:srgbClr val="4D4D4D"/>
                </a:solidFill>
                <a:ea typeface="微软雅黑" panose="020B0503020204020204" pitchFamily="34" charset="-122"/>
                <a:cs typeface="+mn-ea"/>
                <a:sym typeface="+mn-lt"/>
              </a:rPr>
              <a:t>B</a:t>
            </a:r>
            <a:r>
              <a:rPr lang="zh-CN" altLang="en-US" sz="1500" dirty="0">
                <a:solidFill>
                  <a:srgbClr val="4D4D4D"/>
                </a:solidFill>
                <a:ea typeface="微软雅黑" panose="020B0503020204020204" pitchFamily="34" charset="-122"/>
                <a:cs typeface="+mn-ea"/>
                <a:sym typeface="+mn-lt"/>
              </a:rPr>
              <a:t>略表同意  </a:t>
            </a:r>
            <a:r>
              <a:rPr lang="en-US" altLang="zh-CN" sz="1500" dirty="0">
                <a:solidFill>
                  <a:srgbClr val="4D4D4D"/>
                </a:solidFill>
                <a:ea typeface="微软雅黑" panose="020B0503020204020204" pitchFamily="34" charset="-122"/>
                <a:cs typeface="+mn-ea"/>
                <a:sym typeface="+mn-lt"/>
              </a:rPr>
              <a:t>C</a:t>
            </a:r>
            <a:r>
              <a:rPr lang="zh-CN" altLang="en-US" sz="1500" dirty="0">
                <a:solidFill>
                  <a:srgbClr val="4D4D4D"/>
                </a:solidFill>
                <a:ea typeface="微软雅黑" panose="020B0503020204020204" pitchFamily="34" charset="-122"/>
                <a:cs typeface="+mn-ea"/>
                <a:sym typeface="+mn-lt"/>
              </a:rPr>
              <a:t>略表不同意  </a:t>
            </a:r>
            <a:r>
              <a:rPr lang="en-US" altLang="zh-CN" sz="1500" dirty="0">
                <a:solidFill>
                  <a:srgbClr val="4D4D4D"/>
                </a:solidFill>
                <a:ea typeface="微软雅黑" panose="020B0503020204020204" pitchFamily="34" charset="-122"/>
                <a:cs typeface="+mn-ea"/>
                <a:sym typeface="+mn-lt"/>
              </a:rPr>
              <a:t>D</a:t>
            </a:r>
            <a:r>
              <a:rPr lang="zh-CN" altLang="en-US" sz="1500" dirty="0">
                <a:solidFill>
                  <a:srgbClr val="4D4D4D"/>
                </a:solidFill>
                <a:ea typeface="微软雅黑" panose="020B0503020204020204" pitchFamily="34" charset="-122"/>
                <a:cs typeface="+mn-ea"/>
                <a:sym typeface="+mn-lt"/>
              </a:rPr>
              <a:t>极不同意 </a:t>
            </a:r>
          </a:p>
          <a:p>
            <a:pPr>
              <a:lnSpc>
                <a:spcPct val="120000"/>
              </a:lnSpc>
            </a:pPr>
            <a:endParaRPr lang="zh-CN" altLang="en-US" sz="800" dirty="0">
              <a:solidFill>
                <a:srgbClr val="4D4D4D"/>
              </a:solidFill>
              <a:ea typeface="微软雅黑" panose="020B0503020204020204" pitchFamily="34" charset="-122"/>
              <a:cs typeface="+mn-ea"/>
              <a:sym typeface="+mn-lt"/>
            </a:endParaRPr>
          </a:p>
          <a:p>
            <a:pPr>
              <a:lnSpc>
                <a:spcPct val="120000"/>
              </a:lnSpc>
            </a:pPr>
            <a:endParaRPr lang="zh-CN" altLang="en-US" sz="800" dirty="0">
              <a:solidFill>
                <a:srgbClr val="4D4D4D"/>
              </a:solidFill>
              <a:ea typeface="微软雅黑" panose="020B0503020204020204" pitchFamily="34" charset="-122"/>
              <a:cs typeface="+mn-ea"/>
              <a:sym typeface="+mn-lt"/>
            </a:endParaRPr>
          </a:p>
        </p:txBody>
      </p:sp>
      <p:sp>
        <p:nvSpPr>
          <p:cNvPr id="9" name="文本框 8">
            <a:extLst>
              <a:ext uri="{FF2B5EF4-FFF2-40B4-BE49-F238E27FC236}">
                <a16:creationId xmlns:a16="http://schemas.microsoft.com/office/drawing/2014/main" id="{72AEFB28-1722-4C67-91F2-2A929B5CCB90}"/>
              </a:ext>
            </a:extLst>
          </p:cNvPr>
          <p:cNvSpPr txBox="1"/>
          <p:nvPr/>
        </p:nvSpPr>
        <p:spPr>
          <a:xfrm>
            <a:off x="6096000" y="1082113"/>
            <a:ext cx="6435339" cy="5440015"/>
          </a:xfrm>
          <a:prstGeom prst="rect">
            <a:avLst/>
          </a:prstGeom>
          <a:noFill/>
        </p:spPr>
        <p:txBody>
          <a:bodyPr wrap="square" rtlCol="0">
            <a:spAutoFit/>
          </a:bodyPr>
          <a:lstStyle/>
          <a:p>
            <a:pPr>
              <a:lnSpc>
                <a:spcPct val="120000"/>
              </a:lnSpc>
            </a:pPr>
            <a:r>
              <a:rPr lang="zh-CN" altLang="en-US" sz="1400" dirty="0">
                <a:solidFill>
                  <a:srgbClr val="4D4D4D"/>
                </a:solidFill>
                <a:ea typeface="微软雅黑" panose="020B0503020204020204" pitchFamily="34" charset="-122"/>
                <a:cs typeface="+mn-ea"/>
                <a:sym typeface="+mn-lt"/>
              </a:rPr>
              <a:t>（</a:t>
            </a:r>
            <a:r>
              <a:rPr lang="en-US" altLang="zh-CN" sz="1400" dirty="0">
                <a:solidFill>
                  <a:srgbClr val="4D4D4D"/>
                </a:solidFill>
                <a:ea typeface="微软雅黑" panose="020B0503020204020204" pitchFamily="34" charset="-122"/>
                <a:cs typeface="+mn-ea"/>
                <a:sym typeface="+mn-lt"/>
              </a:rPr>
              <a:t>6</a:t>
            </a:r>
            <a:r>
              <a:rPr lang="zh-CN" altLang="en-US" sz="1400" dirty="0">
                <a:solidFill>
                  <a:srgbClr val="4D4D4D"/>
                </a:solidFill>
                <a:ea typeface="微软雅黑" panose="020B0503020204020204" pitchFamily="34" charset="-122"/>
                <a:cs typeface="+mn-ea"/>
                <a:sym typeface="+mn-lt"/>
              </a:rPr>
              <a:t>）我对重要的行动计划的追踪工作一般不予理会。 </a:t>
            </a:r>
          </a:p>
          <a:p>
            <a:pPr>
              <a:lnSpc>
                <a:spcPct val="120000"/>
              </a:lnSpc>
            </a:pPr>
            <a:r>
              <a:rPr lang="zh-CN" altLang="en-US" sz="1400" dirty="0">
                <a:solidFill>
                  <a:srgbClr val="4D4D4D"/>
                </a:solidFill>
                <a:ea typeface="微软雅黑" panose="020B0503020204020204" pitchFamily="34" charset="-122"/>
                <a:cs typeface="+mn-ea"/>
                <a:sym typeface="+mn-lt"/>
              </a:rPr>
              <a:t> </a:t>
            </a:r>
            <a:r>
              <a:rPr lang="en-US" altLang="zh-CN" sz="1400" dirty="0">
                <a:solidFill>
                  <a:srgbClr val="4D4D4D"/>
                </a:solidFill>
                <a:ea typeface="微软雅黑" panose="020B0503020204020204" pitchFamily="34" charset="-122"/>
                <a:cs typeface="+mn-ea"/>
                <a:sym typeface="+mn-lt"/>
              </a:rPr>
              <a:t>A</a:t>
            </a:r>
            <a:r>
              <a:rPr lang="zh-CN" altLang="en-US" sz="1400" dirty="0">
                <a:solidFill>
                  <a:srgbClr val="4D4D4D"/>
                </a:solidFill>
                <a:ea typeface="微软雅黑" panose="020B0503020204020204" pitchFamily="34" charset="-122"/>
                <a:cs typeface="+mn-ea"/>
                <a:sym typeface="+mn-lt"/>
              </a:rPr>
              <a:t>非常同意  </a:t>
            </a:r>
            <a:r>
              <a:rPr lang="en-US" altLang="zh-CN" sz="1400" dirty="0">
                <a:solidFill>
                  <a:srgbClr val="4D4D4D"/>
                </a:solidFill>
                <a:ea typeface="微软雅黑" panose="020B0503020204020204" pitchFamily="34" charset="-122"/>
                <a:cs typeface="+mn-ea"/>
                <a:sym typeface="+mn-lt"/>
              </a:rPr>
              <a:t>B</a:t>
            </a:r>
            <a:r>
              <a:rPr lang="zh-CN" altLang="en-US" sz="1400" dirty="0">
                <a:solidFill>
                  <a:srgbClr val="4D4D4D"/>
                </a:solidFill>
                <a:ea typeface="微软雅黑" panose="020B0503020204020204" pitchFamily="34" charset="-122"/>
                <a:cs typeface="+mn-ea"/>
                <a:sym typeface="+mn-lt"/>
              </a:rPr>
              <a:t>略表同意  </a:t>
            </a:r>
            <a:r>
              <a:rPr lang="en-US" altLang="zh-CN" sz="1400" dirty="0">
                <a:solidFill>
                  <a:srgbClr val="4D4D4D"/>
                </a:solidFill>
                <a:ea typeface="微软雅黑" panose="020B0503020204020204" pitchFamily="34" charset="-122"/>
                <a:cs typeface="+mn-ea"/>
                <a:sym typeface="+mn-lt"/>
              </a:rPr>
              <a:t>C</a:t>
            </a:r>
            <a:r>
              <a:rPr lang="zh-CN" altLang="en-US" sz="1400" dirty="0">
                <a:solidFill>
                  <a:srgbClr val="4D4D4D"/>
                </a:solidFill>
                <a:ea typeface="微软雅黑" panose="020B0503020204020204" pitchFamily="34" charset="-122"/>
                <a:cs typeface="+mn-ea"/>
                <a:sym typeface="+mn-lt"/>
              </a:rPr>
              <a:t>略表不同意  </a:t>
            </a:r>
            <a:r>
              <a:rPr lang="en-US" altLang="zh-CN" sz="1400" dirty="0">
                <a:solidFill>
                  <a:srgbClr val="4D4D4D"/>
                </a:solidFill>
                <a:ea typeface="微软雅黑" panose="020B0503020204020204" pitchFamily="34" charset="-122"/>
                <a:cs typeface="+mn-ea"/>
                <a:sym typeface="+mn-lt"/>
              </a:rPr>
              <a:t>D</a:t>
            </a:r>
            <a:r>
              <a:rPr lang="zh-CN" altLang="en-US" sz="1400" dirty="0">
                <a:solidFill>
                  <a:srgbClr val="4D4D4D"/>
                </a:solidFill>
                <a:ea typeface="微软雅黑" panose="020B0503020204020204" pitchFamily="34" charset="-122"/>
                <a:cs typeface="+mn-ea"/>
                <a:sym typeface="+mn-lt"/>
              </a:rPr>
              <a:t>极不同意 </a:t>
            </a:r>
          </a:p>
          <a:p>
            <a:pPr>
              <a:lnSpc>
                <a:spcPct val="120000"/>
              </a:lnSpc>
            </a:pPr>
            <a:r>
              <a:rPr lang="zh-CN" altLang="en-US" sz="1400" dirty="0">
                <a:solidFill>
                  <a:srgbClr val="4D4D4D"/>
                </a:solidFill>
                <a:ea typeface="微软雅黑" panose="020B0503020204020204" pitchFamily="34" charset="-122"/>
                <a:cs typeface="+mn-ea"/>
                <a:sym typeface="+mn-lt"/>
              </a:rPr>
              <a:t>（</a:t>
            </a:r>
            <a:r>
              <a:rPr lang="en-US" altLang="zh-CN" sz="1400" dirty="0">
                <a:solidFill>
                  <a:srgbClr val="4D4D4D"/>
                </a:solidFill>
                <a:ea typeface="微软雅黑" panose="020B0503020204020204" pitchFamily="34" charset="-122"/>
                <a:cs typeface="+mn-ea"/>
                <a:sym typeface="+mn-lt"/>
              </a:rPr>
              <a:t>7</a:t>
            </a:r>
            <a:r>
              <a:rPr lang="zh-CN" altLang="en-US" sz="1400" dirty="0">
                <a:solidFill>
                  <a:srgbClr val="4D4D4D"/>
                </a:solidFill>
                <a:ea typeface="微软雅黑" panose="020B0503020204020204" pitchFamily="34" charset="-122"/>
                <a:cs typeface="+mn-ea"/>
                <a:sym typeface="+mn-lt"/>
              </a:rPr>
              <a:t>）试图令他人为管理者执行不愉快的工作。 </a:t>
            </a:r>
          </a:p>
          <a:p>
            <a:pPr>
              <a:lnSpc>
                <a:spcPct val="120000"/>
              </a:lnSpc>
            </a:pPr>
            <a:r>
              <a:rPr lang="zh-CN" altLang="en-US" sz="1400" dirty="0">
                <a:solidFill>
                  <a:srgbClr val="4D4D4D"/>
                </a:solidFill>
                <a:ea typeface="微软雅黑" panose="020B0503020204020204" pitchFamily="34" charset="-122"/>
                <a:cs typeface="+mn-ea"/>
                <a:sym typeface="+mn-lt"/>
              </a:rPr>
              <a:t> </a:t>
            </a:r>
            <a:r>
              <a:rPr lang="en-US" altLang="zh-CN" sz="1400" dirty="0">
                <a:solidFill>
                  <a:srgbClr val="4D4D4D"/>
                </a:solidFill>
                <a:ea typeface="微软雅黑" panose="020B0503020204020204" pitchFamily="34" charset="-122"/>
                <a:cs typeface="+mn-ea"/>
                <a:sym typeface="+mn-lt"/>
              </a:rPr>
              <a:t>A</a:t>
            </a:r>
            <a:r>
              <a:rPr lang="zh-CN" altLang="en-US" sz="1400" dirty="0">
                <a:solidFill>
                  <a:srgbClr val="4D4D4D"/>
                </a:solidFill>
                <a:ea typeface="微软雅黑" panose="020B0503020204020204" pitchFamily="34" charset="-122"/>
                <a:cs typeface="+mn-ea"/>
                <a:sym typeface="+mn-lt"/>
              </a:rPr>
              <a:t>非常同意  </a:t>
            </a:r>
            <a:r>
              <a:rPr lang="en-US" altLang="zh-CN" sz="1400" dirty="0">
                <a:solidFill>
                  <a:srgbClr val="4D4D4D"/>
                </a:solidFill>
                <a:ea typeface="微软雅黑" panose="020B0503020204020204" pitchFamily="34" charset="-122"/>
                <a:cs typeface="+mn-ea"/>
                <a:sym typeface="+mn-lt"/>
              </a:rPr>
              <a:t>B</a:t>
            </a:r>
            <a:r>
              <a:rPr lang="zh-CN" altLang="en-US" sz="1400" dirty="0">
                <a:solidFill>
                  <a:srgbClr val="4D4D4D"/>
                </a:solidFill>
                <a:ea typeface="微软雅黑" panose="020B0503020204020204" pitchFamily="34" charset="-122"/>
                <a:cs typeface="+mn-ea"/>
                <a:sym typeface="+mn-lt"/>
              </a:rPr>
              <a:t>略表同意  </a:t>
            </a:r>
            <a:r>
              <a:rPr lang="en-US" altLang="zh-CN" sz="1400" dirty="0">
                <a:solidFill>
                  <a:srgbClr val="4D4D4D"/>
                </a:solidFill>
                <a:ea typeface="微软雅黑" panose="020B0503020204020204" pitchFamily="34" charset="-122"/>
                <a:cs typeface="+mn-ea"/>
                <a:sym typeface="+mn-lt"/>
              </a:rPr>
              <a:t>C</a:t>
            </a:r>
            <a:r>
              <a:rPr lang="zh-CN" altLang="en-US" sz="1400" dirty="0">
                <a:solidFill>
                  <a:srgbClr val="4D4D4D"/>
                </a:solidFill>
                <a:ea typeface="微软雅黑" panose="020B0503020204020204" pitchFamily="34" charset="-122"/>
                <a:cs typeface="+mn-ea"/>
                <a:sym typeface="+mn-lt"/>
              </a:rPr>
              <a:t>略表不同意  </a:t>
            </a:r>
            <a:r>
              <a:rPr lang="en-US" altLang="zh-CN" sz="1400" dirty="0">
                <a:solidFill>
                  <a:srgbClr val="4D4D4D"/>
                </a:solidFill>
                <a:ea typeface="微软雅黑" panose="020B0503020204020204" pitchFamily="34" charset="-122"/>
                <a:cs typeface="+mn-ea"/>
                <a:sym typeface="+mn-lt"/>
              </a:rPr>
              <a:t>D</a:t>
            </a:r>
            <a:r>
              <a:rPr lang="zh-CN" altLang="en-US" sz="1400" dirty="0">
                <a:solidFill>
                  <a:srgbClr val="4D4D4D"/>
                </a:solidFill>
                <a:ea typeface="微软雅黑" panose="020B0503020204020204" pitchFamily="34" charset="-122"/>
                <a:cs typeface="+mn-ea"/>
                <a:sym typeface="+mn-lt"/>
              </a:rPr>
              <a:t>极不同意 </a:t>
            </a:r>
          </a:p>
          <a:p>
            <a:pPr>
              <a:lnSpc>
                <a:spcPct val="120000"/>
              </a:lnSpc>
            </a:pPr>
            <a:r>
              <a:rPr lang="zh-CN" altLang="en-US" sz="1400" dirty="0">
                <a:solidFill>
                  <a:srgbClr val="4D4D4D"/>
                </a:solidFill>
                <a:ea typeface="微软雅黑" panose="020B0503020204020204" pitchFamily="34" charset="-122"/>
                <a:cs typeface="+mn-ea"/>
                <a:sym typeface="+mn-lt"/>
              </a:rPr>
              <a:t>（</a:t>
            </a:r>
            <a:r>
              <a:rPr lang="en-US" altLang="zh-CN" sz="1400" dirty="0">
                <a:solidFill>
                  <a:srgbClr val="4D4D4D"/>
                </a:solidFill>
                <a:ea typeface="微软雅黑" panose="020B0503020204020204" pitchFamily="34" charset="-122"/>
                <a:cs typeface="+mn-ea"/>
                <a:sym typeface="+mn-lt"/>
              </a:rPr>
              <a:t>8</a:t>
            </a:r>
            <a:r>
              <a:rPr lang="zh-CN" altLang="en-US" sz="1400" dirty="0">
                <a:solidFill>
                  <a:srgbClr val="4D4D4D"/>
                </a:solidFill>
                <a:ea typeface="微软雅黑" panose="020B0503020204020204" pitchFamily="34" charset="-122"/>
                <a:cs typeface="+mn-ea"/>
                <a:sym typeface="+mn-lt"/>
              </a:rPr>
              <a:t>）我经常将重要工作安排在下午处理，或者带回家里，以便在夜晚或周末处理它。 </a:t>
            </a:r>
          </a:p>
          <a:p>
            <a:pPr>
              <a:lnSpc>
                <a:spcPct val="120000"/>
              </a:lnSpc>
            </a:pPr>
            <a:r>
              <a:rPr lang="zh-CN" altLang="en-US" sz="1400" dirty="0">
                <a:solidFill>
                  <a:srgbClr val="4D4D4D"/>
                </a:solidFill>
                <a:ea typeface="微软雅黑" panose="020B0503020204020204" pitchFamily="34" charset="-122"/>
                <a:cs typeface="+mn-ea"/>
                <a:sym typeface="+mn-lt"/>
              </a:rPr>
              <a:t> </a:t>
            </a:r>
            <a:r>
              <a:rPr lang="en-US" altLang="zh-CN" sz="1400" dirty="0">
                <a:solidFill>
                  <a:srgbClr val="4D4D4D"/>
                </a:solidFill>
                <a:ea typeface="微软雅黑" panose="020B0503020204020204" pitchFamily="34" charset="-122"/>
                <a:cs typeface="+mn-ea"/>
                <a:sym typeface="+mn-lt"/>
              </a:rPr>
              <a:t>A</a:t>
            </a:r>
            <a:r>
              <a:rPr lang="zh-CN" altLang="en-US" sz="1400" dirty="0">
                <a:solidFill>
                  <a:srgbClr val="4D4D4D"/>
                </a:solidFill>
                <a:ea typeface="微软雅黑" panose="020B0503020204020204" pitchFamily="34" charset="-122"/>
                <a:cs typeface="+mn-ea"/>
                <a:sym typeface="+mn-lt"/>
              </a:rPr>
              <a:t>非常同意  </a:t>
            </a:r>
            <a:r>
              <a:rPr lang="en-US" altLang="zh-CN" sz="1400" dirty="0">
                <a:solidFill>
                  <a:srgbClr val="4D4D4D"/>
                </a:solidFill>
                <a:ea typeface="微软雅黑" panose="020B0503020204020204" pitchFamily="34" charset="-122"/>
                <a:cs typeface="+mn-ea"/>
                <a:sym typeface="+mn-lt"/>
              </a:rPr>
              <a:t>B</a:t>
            </a:r>
            <a:r>
              <a:rPr lang="zh-CN" altLang="en-US" sz="1400" dirty="0">
                <a:solidFill>
                  <a:srgbClr val="4D4D4D"/>
                </a:solidFill>
                <a:ea typeface="微软雅黑" panose="020B0503020204020204" pitchFamily="34" charset="-122"/>
                <a:cs typeface="+mn-ea"/>
                <a:sym typeface="+mn-lt"/>
              </a:rPr>
              <a:t>略表同意  </a:t>
            </a:r>
            <a:r>
              <a:rPr lang="en-US" altLang="zh-CN" sz="1400" dirty="0">
                <a:solidFill>
                  <a:srgbClr val="4D4D4D"/>
                </a:solidFill>
                <a:ea typeface="微软雅黑" panose="020B0503020204020204" pitchFamily="34" charset="-122"/>
                <a:cs typeface="+mn-ea"/>
                <a:sym typeface="+mn-lt"/>
              </a:rPr>
              <a:t>C</a:t>
            </a:r>
            <a:r>
              <a:rPr lang="zh-CN" altLang="en-US" sz="1400" dirty="0">
                <a:solidFill>
                  <a:srgbClr val="4D4D4D"/>
                </a:solidFill>
                <a:ea typeface="微软雅黑" panose="020B0503020204020204" pitchFamily="34" charset="-122"/>
                <a:cs typeface="+mn-ea"/>
                <a:sym typeface="+mn-lt"/>
              </a:rPr>
              <a:t>略表不同意  </a:t>
            </a:r>
            <a:r>
              <a:rPr lang="en-US" altLang="zh-CN" sz="1400" dirty="0">
                <a:solidFill>
                  <a:srgbClr val="4D4D4D"/>
                </a:solidFill>
                <a:ea typeface="微软雅黑" panose="020B0503020204020204" pitchFamily="34" charset="-122"/>
                <a:cs typeface="+mn-ea"/>
                <a:sym typeface="+mn-lt"/>
              </a:rPr>
              <a:t>D</a:t>
            </a:r>
            <a:r>
              <a:rPr lang="zh-CN" altLang="en-US" sz="1400" dirty="0">
                <a:solidFill>
                  <a:srgbClr val="4D4D4D"/>
                </a:solidFill>
                <a:ea typeface="微软雅黑" panose="020B0503020204020204" pitchFamily="34" charset="-122"/>
                <a:cs typeface="+mn-ea"/>
                <a:sym typeface="+mn-lt"/>
              </a:rPr>
              <a:t>极不同意 </a:t>
            </a:r>
            <a:endParaRPr lang="en-US" altLang="zh-CN" sz="1400" dirty="0">
              <a:solidFill>
                <a:srgbClr val="4D4D4D"/>
              </a:solidFill>
              <a:ea typeface="微软雅黑" panose="020B0503020204020204" pitchFamily="34" charset="-122"/>
              <a:cs typeface="+mn-ea"/>
              <a:sym typeface="+mn-lt"/>
            </a:endParaRPr>
          </a:p>
          <a:p>
            <a:pPr>
              <a:lnSpc>
                <a:spcPct val="120000"/>
              </a:lnSpc>
            </a:pPr>
            <a:r>
              <a:rPr lang="zh-CN" altLang="en-US" sz="1400" dirty="0">
                <a:solidFill>
                  <a:srgbClr val="4D4D4D"/>
                </a:solidFill>
                <a:ea typeface="微软雅黑" panose="020B0503020204020204" pitchFamily="34" charset="-122"/>
                <a:cs typeface="+mn-ea"/>
                <a:sym typeface="+mn-lt"/>
              </a:rPr>
              <a:t>（</a:t>
            </a:r>
            <a:r>
              <a:rPr lang="en-US" altLang="zh-CN" sz="1400" dirty="0">
                <a:solidFill>
                  <a:srgbClr val="4D4D4D"/>
                </a:solidFill>
                <a:ea typeface="微软雅黑" panose="020B0503020204020204" pitchFamily="34" charset="-122"/>
                <a:cs typeface="+mn-ea"/>
                <a:sym typeface="+mn-lt"/>
              </a:rPr>
              <a:t>9</a:t>
            </a:r>
            <a:r>
              <a:rPr lang="zh-CN" altLang="en-US" sz="1400" dirty="0">
                <a:solidFill>
                  <a:srgbClr val="4D4D4D"/>
                </a:solidFill>
                <a:ea typeface="微软雅黑" panose="020B0503020204020204" pitchFamily="34" charset="-122"/>
                <a:cs typeface="+mn-ea"/>
                <a:sym typeface="+mn-lt"/>
              </a:rPr>
              <a:t>）我在过分疲劳（或过分紧张、或过分泄气、或太受抑制）时，无法处理所面对的困难任务。 </a:t>
            </a:r>
          </a:p>
          <a:p>
            <a:pPr>
              <a:lnSpc>
                <a:spcPct val="120000"/>
              </a:lnSpc>
            </a:pPr>
            <a:r>
              <a:rPr lang="zh-CN" altLang="en-US" sz="1400" dirty="0">
                <a:solidFill>
                  <a:srgbClr val="4D4D4D"/>
                </a:solidFill>
                <a:ea typeface="微软雅黑" panose="020B0503020204020204" pitchFamily="34" charset="-122"/>
                <a:cs typeface="+mn-ea"/>
                <a:sym typeface="+mn-lt"/>
              </a:rPr>
              <a:t>  </a:t>
            </a:r>
            <a:r>
              <a:rPr lang="en-US" altLang="zh-CN" sz="1400" dirty="0">
                <a:solidFill>
                  <a:srgbClr val="4D4D4D"/>
                </a:solidFill>
                <a:ea typeface="微软雅黑" panose="020B0503020204020204" pitchFamily="34" charset="-122"/>
                <a:cs typeface="+mn-ea"/>
                <a:sym typeface="+mn-lt"/>
              </a:rPr>
              <a:t>A</a:t>
            </a:r>
            <a:r>
              <a:rPr lang="zh-CN" altLang="en-US" sz="1400" dirty="0">
                <a:solidFill>
                  <a:srgbClr val="4D4D4D"/>
                </a:solidFill>
                <a:ea typeface="微软雅黑" panose="020B0503020204020204" pitchFamily="34" charset="-122"/>
                <a:cs typeface="+mn-ea"/>
                <a:sym typeface="+mn-lt"/>
              </a:rPr>
              <a:t>非常同意 </a:t>
            </a:r>
            <a:r>
              <a:rPr lang="en-US" altLang="zh-CN" sz="1400" dirty="0">
                <a:solidFill>
                  <a:srgbClr val="4D4D4D"/>
                </a:solidFill>
                <a:ea typeface="微软雅黑" panose="020B0503020204020204" pitchFamily="34" charset="-122"/>
                <a:cs typeface="+mn-ea"/>
                <a:sym typeface="+mn-lt"/>
              </a:rPr>
              <a:t>B</a:t>
            </a:r>
            <a:r>
              <a:rPr lang="zh-CN" altLang="en-US" sz="1400" dirty="0">
                <a:solidFill>
                  <a:srgbClr val="4D4D4D"/>
                </a:solidFill>
                <a:ea typeface="微软雅黑" panose="020B0503020204020204" pitchFamily="34" charset="-122"/>
                <a:cs typeface="+mn-ea"/>
                <a:sym typeface="+mn-lt"/>
              </a:rPr>
              <a:t>略表同意 </a:t>
            </a:r>
            <a:r>
              <a:rPr lang="en-US" altLang="zh-CN" sz="1400" dirty="0">
                <a:solidFill>
                  <a:srgbClr val="4D4D4D"/>
                </a:solidFill>
                <a:ea typeface="微软雅黑" panose="020B0503020204020204" pitchFamily="34" charset="-122"/>
                <a:cs typeface="+mn-ea"/>
                <a:sym typeface="+mn-lt"/>
              </a:rPr>
              <a:t>C</a:t>
            </a:r>
            <a:r>
              <a:rPr lang="zh-CN" altLang="en-US" sz="1400" dirty="0">
                <a:solidFill>
                  <a:srgbClr val="4D4D4D"/>
                </a:solidFill>
                <a:ea typeface="微软雅黑" panose="020B0503020204020204" pitchFamily="34" charset="-122"/>
                <a:cs typeface="+mn-ea"/>
                <a:sym typeface="+mn-lt"/>
              </a:rPr>
              <a:t>略表不同意 </a:t>
            </a:r>
            <a:r>
              <a:rPr lang="en-US" altLang="zh-CN" sz="1400" dirty="0">
                <a:solidFill>
                  <a:srgbClr val="4D4D4D"/>
                </a:solidFill>
                <a:ea typeface="微软雅黑" panose="020B0503020204020204" pitchFamily="34" charset="-122"/>
                <a:cs typeface="+mn-ea"/>
                <a:sym typeface="+mn-lt"/>
              </a:rPr>
              <a:t>D</a:t>
            </a:r>
            <a:r>
              <a:rPr lang="zh-CN" altLang="en-US" sz="1400" dirty="0">
                <a:solidFill>
                  <a:srgbClr val="4D4D4D"/>
                </a:solidFill>
                <a:ea typeface="微软雅黑" panose="020B0503020204020204" pitchFamily="34" charset="-122"/>
                <a:cs typeface="+mn-ea"/>
                <a:sym typeface="+mn-lt"/>
              </a:rPr>
              <a:t>极不同意 </a:t>
            </a:r>
          </a:p>
          <a:p>
            <a:pPr>
              <a:lnSpc>
                <a:spcPct val="120000"/>
              </a:lnSpc>
            </a:pPr>
            <a:r>
              <a:rPr lang="zh-CN" altLang="en-US" sz="1400" dirty="0">
                <a:solidFill>
                  <a:srgbClr val="4D4D4D"/>
                </a:solidFill>
                <a:ea typeface="微软雅黑" panose="020B0503020204020204" pitchFamily="34" charset="-122"/>
                <a:cs typeface="+mn-ea"/>
                <a:sym typeface="+mn-lt"/>
              </a:rPr>
              <a:t>（</a:t>
            </a:r>
            <a:r>
              <a:rPr lang="en-US" altLang="zh-CN" sz="1400" dirty="0">
                <a:solidFill>
                  <a:srgbClr val="4D4D4D"/>
                </a:solidFill>
                <a:ea typeface="微软雅黑" panose="020B0503020204020204" pitchFamily="34" charset="-122"/>
                <a:cs typeface="+mn-ea"/>
                <a:sym typeface="+mn-lt"/>
              </a:rPr>
              <a:t>10</a:t>
            </a:r>
            <a:r>
              <a:rPr lang="zh-CN" altLang="en-US" sz="1400" dirty="0">
                <a:solidFill>
                  <a:srgbClr val="4D4D4D"/>
                </a:solidFill>
                <a:ea typeface="微软雅黑" panose="020B0503020204020204" pitchFamily="34" charset="-122"/>
                <a:cs typeface="+mn-ea"/>
                <a:sym typeface="+mn-lt"/>
              </a:rPr>
              <a:t>）在着手处理一件艰难的任务之前，我喜欢清除桌上的每一个物件。 </a:t>
            </a:r>
          </a:p>
          <a:p>
            <a:pPr>
              <a:lnSpc>
                <a:spcPct val="120000"/>
              </a:lnSpc>
            </a:pPr>
            <a:r>
              <a:rPr lang="zh-CN" altLang="en-US" sz="1400" dirty="0">
                <a:solidFill>
                  <a:srgbClr val="4D4D4D"/>
                </a:solidFill>
                <a:ea typeface="微软雅黑" panose="020B0503020204020204" pitchFamily="34" charset="-122"/>
                <a:cs typeface="+mn-ea"/>
                <a:sym typeface="+mn-lt"/>
              </a:rPr>
              <a:t> </a:t>
            </a:r>
            <a:r>
              <a:rPr lang="en-US" altLang="zh-CN" sz="1400" dirty="0">
                <a:solidFill>
                  <a:srgbClr val="4D4D4D"/>
                </a:solidFill>
                <a:ea typeface="微软雅黑" panose="020B0503020204020204" pitchFamily="34" charset="-122"/>
                <a:cs typeface="+mn-ea"/>
                <a:sym typeface="+mn-lt"/>
              </a:rPr>
              <a:t>A</a:t>
            </a:r>
            <a:r>
              <a:rPr lang="zh-CN" altLang="en-US" sz="1400" dirty="0">
                <a:solidFill>
                  <a:srgbClr val="4D4D4D"/>
                </a:solidFill>
                <a:ea typeface="微软雅黑" panose="020B0503020204020204" pitchFamily="34" charset="-122"/>
                <a:cs typeface="+mn-ea"/>
                <a:sym typeface="+mn-lt"/>
              </a:rPr>
              <a:t>非常同意 </a:t>
            </a:r>
            <a:r>
              <a:rPr lang="en-US" altLang="zh-CN" sz="1400" dirty="0">
                <a:solidFill>
                  <a:srgbClr val="4D4D4D"/>
                </a:solidFill>
                <a:ea typeface="微软雅黑" panose="020B0503020204020204" pitchFamily="34" charset="-122"/>
                <a:cs typeface="+mn-ea"/>
                <a:sym typeface="+mn-lt"/>
              </a:rPr>
              <a:t>B</a:t>
            </a:r>
            <a:r>
              <a:rPr lang="zh-CN" altLang="en-US" sz="1400" dirty="0">
                <a:solidFill>
                  <a:srgbClr val="4D4D4D"/>
                </a:solidFill>
                <a:ea typeface="微软雅黑" panose="020B0503020204020204" pitchFamily="34" charset="-122"/>
                <a:cs typeface="+mn-ea"/>
                <a:sym typeface="+mn-lt"/>
              </a:rPr>
              <a:t>略表同意 </a:t>
            </a:r>
            <a:r>
              <a:rPr lang="en-US" altLang="zh-CN" sz="1400" dirty="0">
                <a:solidFill>
                  <a:srgbClr val="4D4D4D"/>
                </a:solidFill>
                <a:ea typeface="微软雅黑" panose="020B0503020204020204" pitchFamily="34" charset="-122"/>
                <a:cs typeface="+mn-ea"/>
                <a:sym typeface="+mn-lt"/>
              </a:rPr>
              <a:t>C</a:t>
            </a:r>
            <a:r>
              <a:rPr lang="zh-CN" altLang="en-US" sz="1400" dirty="0">
                <a:solidFill>
                  <a:srgbClr val="4D4D4D"/>
                </a:solidFill>
                <a:ea typeface="微软雅黑" panose="020B0503020204020204" pitchFamily="34" charset="-122"/>
                <a:cs typeface="+mn-ea"/>
                <a:sym typeface="+mn-lt"/>
              </a:rPr>
              <a:t>略表不同意 </a:t>
            </a:r>
            <a:r>
              <a:rPr lang="en-US" altLang="zh-CN" sz="1400" dirty="0">
                <a:solidFill>
                  <a:srgbClr val="4D4D4D"/>
                </a:solidFill>
                <a:ea typeface="微软雅黑" panose="020B0503020204020204" pitchFamily="34" charset="-122"/>
                <a:cs typeface="+mn-ea"/>
                <a:sym typeface="+mn-lt"/>
              </a:rPr>
              <a:t>D</a:t>
            </a:r>
            <a:r>
              <a:rPr lang="zh-CN" altLang="en-US" sz="1400" dirty="0">
                <a:solidFill>
                  <a:srgbClr val="4D4D4D"/>
                </a:solidFill>
                <a:ea typeface="微软雅黑" panose="020B0503020204020204" pitchFamily="34" charset="-122"/>
                <a:cs typeface="+mn-ea"/>
                <a:sym typeface="+mn-lt"/>
              </a:rPr>
              <a:t>极不同意 </a:t>
            </a:r>
          </a:p>
          <a:p>
            <a:pPr eaLnBrk="1" hangingPunct="1">
              <a:lnSpc>
                <a:spcPct val="120000"/>
              </a:lnSpc>
            </a:pPr>
            <a:endParaRPr lang="en-US" altLang="zh-CN" sz="1200" dirty="0">
              <a:solidFill>
                <a:srgbClr val="4D4D4D"/>
              </a:solidFill>
              <a:ea typeface="微软雅黑" panose="020B0503020204020204" pitchFamily="34" charset="-122"/>
              <a:cs typeface="+mn-ea"/>
              <a:sym typeface="+mn-lt"/>
            </a:endParaRPr>
          </a:p>
          <a:p>
            <a:pPr eaLnBrk="1" hangingPunct="1">
              <a:lnSpc>
                <a:spcPct val="120000"/>
              </a:lnSpc>
            </a:pPr>
            <a:endParaRPr lang="en-US" altLang="zh-CN" sz="1200" dirty="0">
              <a:solidFill>
                <a:srgbClr val="4D4D4D"/>
              </a:solidFill>
              <a:ea typeface="微软雅黑" panose="020B0503020204020204" pitchFamily="34" charset="-122"/>
              <a:cs typeface="+mn-ea"/>
              <a:sym typeface="+mn-lt"/>
            </a:endParaRPr>
          </a:p>
          <a:p>
            <a:pPr eaLnBrk="1" hangingPunct="1">
              <a:lnSpc>
                <a:spcPct val="120000"/>
              </a:lnSpc>
            </a:pPr>
            <a:endParaRPr lang="en-US" altLang="zh-CN" sz="1200" dirty="0">
              <a:solidFill>
                <a:srgbClr val="4D4D4D"/>
              </a:solidFill>
              <a:ea typeface="微软雅黑" panose="020B0503020204020204" pitchFamily="34" charset="-122"/>
              <a:cs typeface="+mn-ea"/>
              <a:sym typeface="+mn-lt"/>
            </a:endParaRPr>
          </a:p>
          <a:p>
            <a:pPr eaLnBrk="1" hangingPunct="1">
              <a:lnSpc>
                <a:spcPct val="120000"/>
              </a:lnSpc>
            </a:pPr>
            <a:endParaRPr lang="en-US" altLang="zh-CN" sz="1200" dirty="0">
              <a:solidFill>
                <a:srgbClr val="4D4D4D"/>
              </a:solidFill>
              <a:ea typeface="微软雅黑" panose="020B0503020204020204" pitchFamily="34" charset="-122"/>
              <a:cs typeface="+mn-ea"/>
              <a:sym typeface="+mn-lt"/>
            </a:endParaRPr>
          </a:p>
          <a:p>
            <a:pPr eaLnBrk="1" hangingPunct="1">
              <a:lnSpc>
                <a:spcPct val="120000"/>
              </a:lnSpc>
            </a:pPr>
            <a:r>
              <a:rPr lang="zh-CN" altLang="en-US" sz="1200" dirty="0">
                <a:solidFill>
                  <a:srgbClr val="4D4D4D"/>
                </a:solidFill>
                <a:ea typeface="微软雅黑" panose="020B0503020204020204" pitchFamily="34" charset="-122"/>
                <a:cs typeface="+mn-ea"/>
                <a:sym typeface="+mn-lt"/>
              </a:rPr>
              <a:t>每一个“非常同意”评</a:t>
            </a:r>
            <a:r>
              <a:rPr lang="en-US" altLang="zh-CN" sz="1200" dirty="0">
                <a:solidFill>
                  <a:srgbClr val="4D4D4D"/>
                </a:solidFill>
                <a:ea typeface="微软雅黑" panose="020B0503020204020204" pitchFamily="34" charset="-122"/>
                <a:cs typeface="+mn-ea"/>
                <a:sym typeface="+mn-lt"/>
              </a:rPr>
              <a:t>4</a:t>
            </a:r>
            <a:r>
              <a:rPr lang="zh-CN" altLang="en-US" sz="1200" dirty="0">
                <a:solidFill>
                  <a:srgbClr val="4D4D4D"/>
                </a:solidFill>
                <a:ea typeface="微软雅黑" panose="020B0503020204020204" pitchFamily="34" charset="-122"/>
                <a:cs typeface="+mn-ea"/>
                <a:sym typeface="+mn-lt"/>
              </a:rPr>
              <a:t>分，“略表同意”评</a:t>
            </a:r>
            <a:r>
              <a:rPr lang="en-US" altLang="zh-CN" sz="1200" dirty="0">
                <a:solidFill>
                  <a:srgbClr val="4D4D4D"/>
                </a:solidFill>
                <a:ea typeface="微软雅黑" panose="020B0503020204020204" pitchFamily="34" charset="-122"/>
                <a:cs typeface="+mn-ea"/>
                <a:sym typeface="+mn-lt"/>
              </a:rPr>
              <a:t>3</a:t>
            </a:r>
            <a:r>
              <a:rPr lang="zh-CN" altLang="en-US" sz="1200" dirty="0">
                <a:solidFill>
                  <a:srgbClr val="4D4D4D"/>
                </a:solidFill>
                <a:ea typeface="微软雅黑" panose="020B0503020204020204" pitchFamily="34" charset="-122"/>
                <a:cs typeface="+mn-ea"/>
                <a:sym typeface="+mn-lt"/>
              </a:rPr>
              <a:t>分，“略表不同意”评</a:t>
            </a:r>
            <a:r>
              <a:rPr lang="en-US" altLang="zh-CN" sz="1200" dirty="0">
                <a:solidFill>
                  <a:srgbClr val="4D4D4D"/>
                </a:solidFill>
                <a:ea typeface="微软雅黑" panose="020B0503020204020204" pitchFamily="34" charset="-122"/>
                <a:cs typeface="+mn-ea"/>
                <a:sym typeface="+mn-lt"/>
              </a:rPr>
              <a:t>2</a:t>
            </a:r>
            <a:r>
              <a:rPr lang="zh-CN" altLang="en-US" sz="1200" dirty="0">
                <a:solidFill>
                  <a:srgbClr val="4D4D4D"/>
                </a:solidFill>
                <a:ea typeface="微软雅黑" panose="020B0503020204020204" pitchFamily="34" charset="-122"/>
                <a:cs typeface="+mn-ea"/>
                <a:sym typeface="+mn-lt"/>
              </a:rPr>
              <a:t>分，“极不同意”评</a:t>
            </a:r>
            <a:r>
              <a:rPr lang="en-US" altLang="zh-CN" sz="1200" dirty="0">
                <a:solidFill>
                  <a:srgbClr val="4D4D4D"/>
                </a:solidFill>
                <a:ea typeface="微软雅黑" panose="020B0503020204020204" pitchFamily="34" charset="-122"/>
                <a:cs typeface="+mn-ea"/>
                <a:sym typeface="+mn-lt"/>
              </a:rPr>
              <a:t>1</a:t>
            </a:r>
            <a:r>
              <a:rPr lang="zh-CN" altLang="en-US" sz="1200" dirty="0">
                <a:solidFill>
                  <a:srgbClr val="4D4D4D"/>
                </a:solidFill>
                <a:ea typeface="微软雅黑" panose="020B0503020204020204" pitchFamily="34" charset="-122"/>
                <a:cs typeface="+mn-ea"/>
                <a:sym typeface="+mn-lt"/>
              </a:rPr>
              <a:t>分。总分小于</a:t>
            </a:r>
            <a:r>
              <a:rPr lang="en-US" altLang="zh-CN" sz="1200" dirty="0">
                <a:solidFill>
                  <a:srgbClr val="4D4D4D"/>
                </a:solidFill>
                <a:ea typeface="微软雅黑" panose="020B0503020204020204" pitchFamily="34" charset="-122"/>
                <a:cs typeface="+mn-ea"/>
                <a:sym typeface="+mn-lt"/>
              </a:rPr>
              <a:t>20</a:t>
            </a:r>
            <a:r>
              <a:rPr lang="zh-CN" altLang="en-US" sz="1200" dirty="0">
                <a:solidFill>
                  <a:srgbClr val="4D4D4D"/>
                </a:solidFill>
                <a:ea typeface="微软雅黑" panose="020B0503020204020204" pitchFamily="34" charset="-122"/>
                <a:cs typeface="+mn-ea"/>
                <a:sym typeface="+mn-lt"/>
              </a:rPr>
              <a:t>分，表示你不是拖延者，你也许偶尔有拖延的习惯；总分在</a:t>
            </a:r>
            <a:r>
              <a:rPr lang="en-US" altLang="zh-CN" sz="1200" dirty="0">
                <a:solidFill>
                  <a:srgbClr val="4D4D4D"/>
                </a:solidFill>
                <a:ea typeface="微软雅黑" panose="020B0503020204020204" pitchFamily="34" charset="-122"/>
                <a:cs typeface="+mn-ea"/>
                <a:sym typeface="+mn-lt"/>
              </a:rPr>
              <a:t>21-30</a:t>
            </a:r>
            <a:r>
              <a:rPr lang="zh-CN" altLang="en-US" sz="1200" dirty="0">
                <a:solidFill>
                  <a:srgbClr val="4D4D4D"/>
                </a:solidFill>
                <a:ea typeface="微软雅黑" panose="020B0503020204020204" pitchFamily="34" charset="-122"/>
                <a:cs typeface="+mn-ea"/>
                <a:sym typeface="+mn-lt"/>
              </a:rPr>
              <a:t>分之间，表示你有拖延的毛病，但不太严重；总分多于</a:t>
            </a:r>
            <a:r>
              <a:rPr lang="en-US" altLang="zh-CN" sz="1200" dirty="0">
                <a:solidFill>
                  <a:srgbClr val="4D4D4D"/>
                </a:solidFill>
                <a:ea typeface="微软雅黑" panose="020B0503020204020204" pitchFamily="34" charset="-122"/>
                <a:cs typeface="+mn-ea"/>
                <a:sym typeface="+mn-lt"/>
              </a:rPr>
              <a:t>30</a:t>
            </a:r>
            <a:r>
              <a:rPr lang="zh-CN" altLang="en-US" sz="1200" dirty="0">
                <a:solidFill>
                  <a:srgbClr val="4D4D4D"/>
                </a:solidFill>
                <a:ea typeface="微软雅黑" panose="020B0503020204020204" pitchFamily="34" charset="-122"/>
                <a:cs typeface="+mn-ea"/>
                <a:sym typeface="+mn-lt"/>
              </a:rPr>
              <a:t>分，表示你或许已患上严重的拖延毛病。 </a:t>
            </a:r>
          </a:p>
          <a:p>
            <a:pPr eaLnBrk="1" hangingPunct="1">
              <a:lnSpc>
                <a:spcPct val="120000"/>
              </a:lnSpc>
            </a:pPr>
            <a:r>
              <a:rPr lang="zh-CN" altLang="en-US" sz="1200" dirty="0">
                <a:solidFill>
                  <a:srgbClr val="4D4D4D"/>
                </a:solidFill>
                <a:ea typeface="微软雅黑" panose="020B0503020204020204" pitchFamily="34" charset="-122"/>
                <a:cs typeface="+mn-ea"/>
                <a:sym typeface="+mn-lt"/>
              </a:rPr>
              <a:t>我们通常在时间控制方面容易陷入下面的陷阱： ①习惯拖延时间；②不擅处理不速之客的打扰；③不擅处理无端电话的打扰；④泛滥的“会议病”困扰。</a:t>
            </a:r>
          </a:p>
          <a:p>
            <a:pPr>
              <a:lnSpc>
                <a:spcPct val="130000"/>
              </a:lnSpc>
            </a:pPr>
            <a:endParaRPr lang="zh-CN" altLang="en-US" sz="1400"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5253817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任意多边形 46"/>
          <p:cNvSpPr/>
          <p:nvPr/>
        </p:nvSpPr>
        <p:spPr>
          <a:xfrm>
            <a:off x="10276763" y="5601387"/>
            <a:ext cx="1109655" cy="1076937"/>
          </a:xfrm>
          <a:custGeom>
            <a:avLst/>
            <a:gdLst>
              <a:gd name="connsiteX0" fmla="*/ 163610 w 2343038"/>
              <a:gd name="connsiteY0" fmla="*/ 151994 h 1307857"/>
              <a:gd name="connsiteX1" fmla="*/ 163610 w 2343038"/>
              <a:gd name="connsiteY1" fmla="*/ 1155863 h 1307857"/>
              <a:gd name="connsiteX2" fmla="*/ 2179428 w 2343038"/>
              <a:gd name="connsiteY2" fmla="*/ 1155863 h 1307857"/>
              <a:gd name="connsiteX3" fmla="*/ 2179428 w 2343038"/>
              <a:gd name="connsiteY3" fmla="*/ 151994 h 1307857"/>
              <a:gd name="connsiteX4" fmla="*/ 0 w 2343038"/>
              <a:gd name="connsiteY4" fmla="*/ 0 h 1307857"/>
              <a:gd name="connsiteX5" fmla="*/ 2343038 w 2343038"/>
              <a:gd name="connsiteY5" fmla="*/ 0 h 1307857"/>
              <a:gd name="connsiteX6" fmla="*/ 2343038 w 2343038"/>
              <a:gd name="connsiteY6" fmla="*/ 1307857 h 1307857"/>
              <a:gd name="connsiteX7" fmla="*/ 0 w 2343038"/>
              <a:gd name="connsiteY7" fmla="*/ 1307857 h 1307857"/>
              <a:gd name="connsiteX0" fmla="*/ 163610 w 2343038"/>
              <a:gd name="connsiteY0" fmla="*/ 151994 h 1307857"/>
              <a:gd name="connsiteX1" fmla="*/ 163610 w 2343038"/>
              <a:gd name="connsiteY1" fmla="*/ 1155863 h 1307857"/>
              <a:gd name="connsiteX2" fmla="*/ 2179428 w 2343038"/>
              <a:gd name="connsiteY2" fmla="*/ 1155863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1225184 w 2343038"/>
              <a:gd name="connsiteY6" fmla="*/ 10794 h 1307857"/>
              <a:gd name="connsiteX7" fmla="*/ 2343038 w 2343038"/>
              <a:gd name="connsiteY7" fmla="*/ 1307857 h 1307857"/>
              <a:gd name="connsiteX8" fmla="*/ 0 w 2343038"/>
              <a:gd name="connsiteY8" fmla="*/ 1307857 h 1307857"/>
              <a:gd name="connsiteX9" fmla="*/ 0 w 2343038"/>
              <a:gd name="connsiteY9" fmla="*/ 0 h 1307857"/>
              <a:gd name="connsiteX0" fmla="*/ 163610 w 1225184"/>
              <a:gd name="connsiteY0" fmla="*/ 151994 h 1307857"/>
              <a:gd name="connsiteX1" fmla="*/ 163610 w 1225184"/>
              <a:gd name="connsiteY1" fmla="*/ 1155863 h 1307857"/>
              <a:gd name="connsiteX2" fmla="*/ 1081360 w 1225184"/>
              <a:gd name="connsiteY2" fmla="*/ 1155862 h 1307857"/>
              <a:gd name="connsiteX3" fmla="*/ 1081360 w 1225184"/>
              <a:gd name="connsiteY3" fmla="*/ 151995 h 1307857"/>
              <a:gd name="connsiteX4" fmla="*/ 163610 w 1225184"/>
              <a:gd name="connsiteY4" fmla="*/ 151994 h 1307857"/>
              <a:gd name="connsiteX5" fmla="*/ 0 w 1225184"/>
              <a:gd name="connsiteY5" fmla="*/ 0 h 1307857"/>
              <a:gd name="connsiteX6" fmla="*/ 1225184 w 1225184"/>
              <a:gd name="connsiteY6" fmla="*/ 10794 h 1307857"/>
              <a:gd name="connsiteX7" fmla="*/ 1205399 w 1225184"/>
              <a:gd name="connsiteY7" fmla="*/ 1307857 h 1307857"/>
              <a:gd name="connsiteX8" fmla="*/ 0 w 1225184"/>
              <a:gd name="connsiteY8" fmla="*/ 1307857 h 1307857"/>
              <a:gd name="connsiteX9" fmla="*/ 0 w 1225184"/>
              <a:gd name="connsiteY9" fmla="*/ 0 h 1307857"/>
              <a:gd name="connsiteX0" fmla="*/ 163610 w 1353787"/>
              <a:gd name="connsiteY0" fmla="*/ 151994 h 1307857"/>
              <a:gd name="connsiteX1" fmla="*/ 163610 w 1353787"/>
              <a:gd name="connsiteY1" fmla="*/ 1155863 h 1307857"/>
              <a:gd name="connsiteX2" fmla="*/ 1081360 w 1353787"/>
              <a:gd name="connsiteY2" fmla="*/ 1155862 h 1307857"/>
              <a:gd name="connsiteX3" fmla="*/ 1081360 w 1353787"/>
              <a:gd name="connsiteY3" fmla="*/ 151995 h 1307857"/>
              <a:gd name="connsiteX4" fmla="*/ 163610 w 1353787"/>
              <a:gd name="connsiteY4" fmla="*/ 151994 h 1307857"/>
              <a:gd name="connsiteX5" fmla="*/ 0 w 1353787"/>
              <a:gd name="connsiteY5" fmla="*/ 0 h 1307857"/>
              <a:gd name="connsiteX6" fmla="*/ 1353787 w 1353787"/>
              <a:gd name="connsiteY6" fmla="*/ 10794 h 1307857"/>
              <a:gd name="connsiteX7" fmla="*/ 1205399 w 1353787"/>
              <a:gd name="connsiteY7" fmla="*/ 1307857 h 1307857"/>
              <a:gd name="connsiteX8" fmla="*/ 0 w 1353787"/>
              <a:gd name="connsiteY8" fmla="*/ 1307857 h 1307857"/>
              <a:gd name="connsiteX9" fmla="*/ 0 w 1353787"/>
              <a:gd name="connsiteY9" fmla="*/ 0 h 1307857"/>
              <a:gd name="connsiteX0" fmla="*/ 163610 w 1244969"/>
              <a:gd name="connsiteY0" fmla="*/ 151994 h 1307857"/>
              <a:gd name="connsiteX1" fmla="*/ 163610 w 1244969"/>
              <a:gd name="connsiteY1" fmla="*/ 1155863 h 1307857"/>
              <a:gd name="connsiteX2" fmla="*/ 1081360 w 1244969"/>
              <a:gd name="connsiteY2" fmla="*/ 1155862 h 1307857"/>
              <a:gd name="connsiteX3" fmla="*/ 1081360 w 1244969"/>
              <a:gd name="connsiteY3" fmla="*/ 151995 h 1307857"/>
              <a:gd name="connsiteX4" fmla="*/ 163610 w 1244969"/>
              <a:gd name="connsiteY4" fmla="*/ 151994 h 1307857"/>
              <a:gd name="connsiteX5" fmla="*/ 0 w 1244969"/>
              <a:gd name="connsiteY5" fmla="*/ 0 h 1307857"/>
              <a:gd name="connsiteX6" fmla="*/ 1244969 w 1244969"/>
              <a:gd name="connsiteY6" fmla="*/ 21587 h 1307857"/>
              <a:gd name="connsiteX7" fmla="*/ 1205399 w 1244969"/>
              <a:gd name="connsiteY7" fmla="*/ 1307857 h 1307857"/>
              <a:gd name="connsiteX8" fmla="*/ 0 w 1244969"/>
              <a:gd name="connsiteY8" fmla="*/ 1307857 h 1307857"/>
              <a:gd name="connsiteX9" fmla="*/ 0 w 1244969"/>
              <a:gd name="connsiteY9" fmla="*/ 0 h 1307857"/>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05399 w 1235076"/>
              <a:gd name="connsiteY7" fmla="*/ 1307857 h 1307857"/>
              <a:gd name="connsiteX8" fmla="*/ 0 w 1235076"/>
              <a:gd name="connsiteY8" fmla="*/ 1307857 h 1307857"/>
              <a:gd name="connsiteX9" fmla="*/ 0 w 1235076"/>
              <a:gd name="connsiteY9" fmla="*/ 0 h 1307857"/>
              <a:gd name="connsiteX0" fmla="*/ 163610 w 1274646"/>
              <a:gd name="connsiteY0" fmla="*/ 151994 h 1329444"/>
              <a:gd name="connsiteX1" fmla="*/ 163610 w 1274646"/>
              <a:gd name="connsiteY1" fmla="*/ 1155863 h 1329444"/>
              <a:gd name="connsiteX2" fmla="*/ 1081360 w 1274646"/>
              <a:gd name="connsiteY2" fmla="*/ 1155862 h 1329444"/>
              <a:gd name="connsiteX3" fmla="*/ 1081360 w 1274646"/>
              <a:gd name="connsiteY3" fmla="*/ 151995 h 1329444"/>
              <a:gd name="connsiteX4" fmla="*/ 163610 w 1274646"/>
              <a:gd name="connsiteY4" fmla="*/ 151994 h 1329444"/>
              <a:gd name="connsiteX5" fmla="*/ 0 w 1274646"/>
              <a:gd name="connsiteY5" fmla="*/ 0 h 1329444"/>
              <a:gd name="connsiteX6" fmla="*/ 1235076 w 1274646"/>
              <a:gd name="connsiteY6" fmla="*/ 0 h 1329444"/>
              <a:gd name="connsiteX7" fmla="*/ 1274646 w 1274646"/>
              <a:gd name="connsiteY7" fmla="*/ 1329444 h 1329444"/>
              <a:gd name="connsiteX8" fmla="*/ 0 w 1274646"/>
              <a:gd name="connsiteY8" fmla="*/ 1307857 h 1329444"/>
              <a:gd name="connsiteX9" fmla="*/ 0 w 127464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25183 w 1235076"/>
              <a:gd name="connsiteY7" fmla="*/ 1297063 h 1307857"/>
              <a:gd name="connsiteX8" fmla="*/ 0 w 1235076"/>
              <a:gd name="connsiteY8" fmla="*/ 1307857 h 1307857"/>
              <a:gd name="connsiteX9" fmla="*/ 0 w 1235076"/>
              <a:gd name="connsiteY9" fmla="*/ 0 h 130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5076" h="1307857">
                <a:moveTo>
                  <a:pt x="163610" y="151994"/>
                </a:moveTo>
                <a:lnTo>
                  <a:pt x="163610" y="1155863"/>
                </a:lnTo>
                <a:lnTo>
                  <a:pt x="1081360" y="1155862"/>
                </a:lnTo>
                <a:lnTo>
                  <a:pt x="1081360" y="151995"/>
                </a:lnTo>
                <a:lnTo>
                  <a:pt x="163610" y="151994"/>
                </a:lnTo>
                <a:close/>
                <a:moveTo>
                  <a:pt x="0" y="0"/>
                </a:moveTo>
                <a:lnTo>
                  <a:pt x="1235076" y="0"/>
                </a:lnTo>
                <a:cubicBezTo>
                  <a:pt x="1231778" y="432354"/>
                  <a:pt x="1228481" y="864709"/>
                  <a:pt x="1225183" y="1297063"/>
                </a:cubicBezTo>
                <a:lnTo>
                  <a:pt x="0" y="1307857"/>
                </a:lnTo>
                <a:lnTo>
                  <a:pt x="0" y="0"/>
                </a:lnTo>
                <a:close/>
              </a:path>
            </a:pathLst>
          </a:custGeom>
          <a:gradFill flip="none" rotWithShape="1">
            <a:gsLst>
              <a:gs pos="0">
                <a:srgbClr val="FCFCFC"/>
              </a:gs>
              <a:gs pos="100000">
                <a:srgbClr val="CFCDCA"/>
              </a:gs>
            </a:gsLst>
            <a:lin ang="18900000" scaled="1"/>
            <a:tileRect/>
          </a:gradFill>
          <a:ln w="190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任意多边形 42"/>
          <p:cNvSpPr/>
          <p:nvPr/>
        </p:nvSpPr>
        <p:spPr>
          <a:xfrm>
            <a:off x="9740455" y="2193050"/>
            <a:ext cx="1505722" cy="1461326"/>
          </a:xfrm>
          <a:custGeom>
            <a:avLst/>
            <a:gdLst>
              <a:gd name="connsiteX0" fmla="*/ 163610 w 2343038"/>
              <a:gd name="connsiteY0" fmla="*/ 151994 h 1307857"/>
              <a:gd name="connsiteX1" fmla="*/ 163610 w 2343038"/>
              <a:gd name="connsiteY1" fmla="*/ 1155863 h 1307857"/>
              <a:gd name="connsiteX2" fmla="*/ 2179428 w 2343038"/>
              <a:gd name="connsiteY2" fmla="*/ 1155863 h 1307857"/>
              <a:gd name="connsiteX3" fmla="*/ 2179428 w 2343038"/>
              <a:gd name="connsiteY3" fmla="*/ 151994 h 1307857"/>
              <a:gd name="connsiteX4" fmla="*/ 0 w 2343038"/>
              <a:gd name="connsiteY4" fmla="*/ 0 h 1307857"/>
              <a:gd name="connsiteX5" fmla="*/ 2343038 w 2343038"/>
              <a:gd name="connsiteY5" fmla="*/ 0 h 1307857"/>
              <a:gd name="connsiteX6" fmla="*/ 2343038 w 2343038"/>
              <a:gd name="connsiteY6" fmla="*/ 1307857 h 1307857"/>
              <a:gd name="connsiteX7" fmla="*/ 0 w 2343038"/>
              <a:gd name="connsiteY7" fmla="*/ 1307857 h 1307857"/>
              <a:gd name="connsiteX0" fmla="*/ 163610 w 2343038"/>
              <a:gd name="connsiteY0" fmla="*/ 151994 h 1307857"/>
              <a:gd name="connsiteX1" fmla="*/ 163610 w 2343038"/>
              <a:gd name="connsiteY1" fmla="*/ 1155863 h 1307857"/>
              <a:gd name="connsiteX2" fmla="*/ 2179428 w 2343038"/>
              <a:gd name="connsiteY2" fmla="*/ 1155863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1225184 w 2343038"/>
              <a:gd name="connsiteY6" fmla="*/ 10794 h 1307857"/>
              <a:gd name="connsiteX7" fmla="*/ 2343038 w 2343038"/>
              <a:gd name="connsiteY7" fmla="*/ 1307857 h 1307857"/>
              <a:gd name="connsiteX8" fmla="*/ 0 w 2343038"/>
              <a:gd name="connsiteY8" fmla="*/ 1307857 h 1307857"/>
              <a:gd name="connsiteX9" fmla="*/ 0 w 2343038"/>
              <a:gd name="connsiteY9" fmla="*/ 0 h 1307857"/>
              <a:gd name="connsiteX0" fmla="*/ 163610 w 1225184"/>
              <a:gd name="connsiteY0" fmla="*/ 151994 h 1307857"/>
              <a:gd name="connsiteX1" fmla="*/ 163610 w 1225184"/>
              <a:gd name="connsiteY1" fmla="*/ 1155863 h 1307857"/>
              <a:gd name="connsiteX2" fmla="*/ 1081360 w 1225184"/>
              <a:gd name="connsiteY2" fmla="*/ 1155862 h 1307857"/>
              <a:gd name="connsiteX3" fmla="*/ 1081360 w 1225184"/>
              <a:gd name="connsiteY3" fmla="*/ 151995 h 1307857"/>
              <a:gd name="connsiteX4" fmla="*/ 163610 w 1225184"/>
              <a:gd name="connsiteY4" fmla="*/ 151994 h 1307857"/>
              <a:gd name="connsiteX5" fmla="*/ 0 w 1225184"/>
              <a:gd name="connsiteY5" fmla="*/ 0 h 1307857"/>
              <a:gd name="connsiteX6" fmla="*/ 1225184 w 1225184"/>
              <a:gd name="connsiteY6" fmla="*/ 10794 h 1307857"/>
              <a:gd name="connsiteX7" fmla="*/ 1205399 w 1225184"/>
              <a:gd name="connsiteY7" fmla="*/ 1307857 h 1307857"/>
              <a:gd name="connsiteX8" fmla="*/ 0 w 1225184"/>
              <a:gd name="connsiteY8" fmla="*/ 1307857 h 1307857"/>
              <a:gd name="connsiteX9" fmla="*/ 0 w 1225184"/>
              <a:gd name="connsiteY9" fmla="*/ 0 h 1307857"/>
              <a:gd name="connsiteX0" fmla="*/ 163610 w 1353787"/>
              <a:gd name="connsiteY0" fmla="*/ 151994 h 1307857"/>
              <a:gd name="connsiteX1" fmla="*/ 163610 w 1353787"/>
              <a:gd name="connsiteY1" fmla="*/ 1155863 h 1307857"/>
              <a:gd name="connsiteX2" fmla="*/ 1081360 w 1353787"/>
              <a:gd name="connsiteY2" fmla="*/ 1155862 h 1307857"/>
              <a:gd name="connsiteX3" fmla="*/ 1081360 w 1353787"/>
              <a:gd name="connsiteY3" fmla="*/ 151995 h 1307857"/>
              <a:gd name="connsiteX4" fmla="*/ 163610 w 1353787"/>
              <a:gd name="connsiteY4" fmla="*/ 151994 h 1307857"/>
              <a:gd name="connsiteX5" fmla="*/ 0 w 1353787"/>
              <a:gd name="connsiteY5" fmla="*/ 0 h 1307857"/>
              <a:gd name="connsiteX6" fmla="*/ 1353787 w 1353787"/>
              <a:gd name="connsiteY6" fmla="*/ 10794 h 1307857"/>
              <a:gd name="connsiteX7" fmla="*/ 1205399 w 1353787"/>
              <a:gd name="connsiteY7" fmla="*/ 1307857 h 1307857"/>
              <a:gd name="connsiteX8" fmla="*/ 0 w 1353787"/>
              <a:gd name="connsiteY8" fmla="*/ 1307857 h 1307857"/>
              <a:gd name="connsiteX9" fmla="*/ 0 w 1353787"/>
              <a:gd name="connsiteY9" fmla="*/ 0 h 1307857"/>
              <a:gd name="connsiteX0" fmla="*/ 163610 w 1244969"/>
              <a:gd name="connsiteY0" fmla="*/ 151994 h 1307857"/>
              <a:gd name="connsiteX1" fmla="*/ 163610 w 1244969"/>
              <a:gd name="connsiteY1" fmla="*/ 1155863 h 1307857"/>
              <a:gd name="connsiteX2" fmla="*/ 1081360 w 1244969"/>
              <a:gd name="connsiteY2" fmla="*/ 1155862 h 1307857"/>
              <a:gd name="connsiteX3" fmla="*/ 1081360 w 1244969"/>
              <a:gd name="connsiteY3" fmla="*/ 151995 h 1307857"/>
              <a:gd name="connsiteX4" fmla="*/ 163610 w 1244969"/>
              <a:gd name="connsiteY4" fmla="*/ 151994 h 1307857"/>
              <a:gd name="connsiteX5" fmla="*/ 0 w 1244969"/>
              <a:gd name="connsiteY5" fmla="*/ 0 h 1307857"/>
              <a:gd name="connsiteX6" fmla="*/ 1244969 w 1244969"/>
              <a:gd name="connsiteY6" fmla="*/ 21587 h 1307857"/>
              <a:gd name="connsiteX7" fmla="*/ 1205399 w 1244969"/>
              <a:gd name="connsiteY7" fmla="*/ 1307857 h 1307857"/>
              <a:gd name="connsiteX8" fmla="*/ 0 w 1244969"/>
              <a:gd name="connsiteY8" fmla="*/ 1307857 h 1307857"/>
              <a:gd name="connsiteX9" fmla="*/ 0 w 1244969"/>
              <a:gd name="connsiteY9" fmla="*/ 0 h 1307857"/>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05399 w 1235076"/>
              <a:gd name="connsiteY7" fmla="*/ 1307857 h 1307857"/>
              <a:gd name="connsiteX8" fmla="*/ 0 w 1235076"/>
              <a:gd name="connsiteY8" fmla="*/ 1307857 h 1307857"/>
              <a:gd name="connsiteX9" fmla="*/ 0 w 1235076"/>
              <a:gd name="connsiteY9" fmla="*/ 0 h 1307857"/>
              <a:gd name="connsiteX0" fmla="*/ 163610 w 1274646"/>
              <a:gd name="connsiteY0" fmla="*/ 151994 h 1329444"/>
              <a:gd name="connsiteX1" fmla="*/ 163610 w 1274646"/>
              <a:gd name="connsiteY1" fmla="*/ 1155863 h 1329444"/>
              <a:gd name="connsiteX2" fmla="*/ 1081360 w 1274646"/>
              <a:gd name="connsiteY2" fmla="*/ 1155862 h 1329444"/>
              <a:gd name="connsiteX3" fmla="*/ 1081360 w 1274646"/>
              <a:gd name="connsiteY3" fmla="*/ 151995 h 1329444"/>
              <a:gd name="connsiteX4" fmla="*/ 163610 w 1274646"/>
              <a:gd name="connsiteY4" fmla="*/ 151994 h 1329444"/>
              <a:gd name="connsiteX5" fmla="*/ 0 w 1274646"/>
              <a:gd name="connsiteY5" fmla="*/ 0 h 1329444"/>
              <a:gd name="connsiteX6" fmla="*/ 1235076 w 1274646"/>
              <a:gd name="connsiteY6" fmla="*/ 0 h 1329444"/>
              <a:gd name="connsiteX7" fmla="*/ 1274646 w 1274646"/>
              <a:gd name="connsiteY7" fmla="*/ 1329444 h 1329444"/>
              <a:gd name="connsiteX8" fmla="*/ 0 w 1274646"/>
              <a:gd name="connsiteY8" fmla="*/ 1307857 h 1329444"/>
              <a:gd name="connsiteX9" fmla="*/ 0 w 127464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25183 w 1235076"/>
              <a:gd name="connsiteY7" fmla="*/ 1297063 h 1307857"/>
              <a:gd name="connsiteX8" fmla="*/ 0 w 1235076"/>
              <a:gd name="connsiteY8" fmla="*/ 1307857 h 1307857"/>
              <a:gd name="connsiteX9" fmla="*/ 0 w 1235076"/>
              <a:gd name="connsiteY9" fmla="*/ 0 h 130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5076" h="1307857">
                <a:moveTo>
                  <a:pt x="163610" y="151994"/>
                </a:moveTo>
                <a:lnTo>
                  <a:pt x="163610" y="1155863"/>
                </a:lnTo>
                <a:lnTo>
                  <a:pt x="1081360" y="1155862"/>
                </a:lnTo>
                <a:lnTo>
                  <a:pt x="1081360" y="151995"/>
                </a:lnTo>
                <a:lnTo>
                  <a:pt x="163610" y="151994"/>
                </a:lnTo>
                <a:close/>
                <a:moveTo>
                  <a:pt x="0" y="0"/>
                </a:moveTo>
                <a:lnTo>
                  <a:pt x="1235076" y="0"/>
                </a:lnTo>
                <a:cubicBezTo>
                  <a:pt x="1231778" y="432354"/>
                  <a:pt x="1228481" y="864709"/>
                  <a:pt x="1225183" y="1297063"/>
                </a:cubicBezTo>
                <a:lnTo>
                  <a:pt x="0" y="1307857"/>
                </a:lnTo>
                <a:lnTo>
                  <a:pt x="0" y="0"/>
                </a:lnTo>
                <a:close/>
              </a:path>
            </a:pathLst>
          </a:custGeom>
          <a:gradFill flip="none" rotWithShape="1">
            <a:gsLst>
              <a:gs pos="0">
                <a:srgbClr val="FCFCFC"/>
              </a:gs>
              <a:gs pos="100000">
                <a:srgbClr val="CFCDCA"/>
              </a:gs>
            </a:gsLst>
            <a:lin ang="18900000" scaled="1"/>
            <a:tileRect/>
          </a:gradFill>
          <a:ln w="190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任意多边形 31"/>
          <p:cNvSpPr/>
          <p:nvPr/>
        </p:nvSpPr>
        <p:spPr>
          <a:xfrm>
            <a:off x="720153" y="1247297"/>
            <a:ext cx="682986" cy="662848"/>
          </a:xfrm>
          <a:custGeom>
            <a:avLst/>
            <a:gdLst>
              <a:gd name="connsiteX0" fmla="*/ 163610 w 2343038"/>
              <a:gd name="connsiteY0" fmla="*/ 151994 h 1307857"/>
              <a:gd name="connsiteX1" fmla="*/ 163610 w 2343038"/>
              <a:gd name="connsiteY1" fmla="*/ 1155863 h 1307857"/>
              <a:gd name="connsiteX2" fmla="*/ 2179428 w 2343038"/>
              <a:gd name="connsiteY2" fmla="*/ 1155863 h 1307857"/>
              <a:gd name="connsiteX3" fmla="*/ 2179428 w 2343038"/>
              <a:gd name="connsiteY3" fmla="*/ 151994 h 1307857"/>
              <a:gd name="connsiteX4" fmla="*/ 0 w 2343038"/>
              <a:gd name="connsiteY4" fmla="*/ 0 h 1307857"/>
              <a:gd name="connsiteX5" fmla="*/ 2343038 w 2343038"/>
              <a:gd name="connsiteY5" fmla="*/ 0 h 1307857"/>
              <a:gd name="connsiteX6" fmla="*/ 2343038 w 2343038"/>
              <a:gd name="connsiteY6" fmla="*/ 1307857 h 1307857"/>
              <a:gd name="connsiteX7" fmla="*/ 0 w 2343038"/>
              <a:gd name="connsiteY7" fmla="*/ 1307857 h 1307857"/>
              <a:gd name="connsiteX0" fmla="*/ 163610 w 2343038"/>
              <a:gd name="connsiteY0" fmla="*/ 151994 h 1307857"/>
              <a:gd name="connsiteX1" fmla="*/ 163610 w 2343038"/>
              <a:gd name="connsiteY1" fmla="*/ 1155863 h 1307857"/>
              <a:gd name="connsiteX2" fmla="*/ 2179428 w 2343038"/>
              <a:gd name="connsiteY2" fmla="*/ 1155863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1225184 w 2343038"/>
              <a:gd name="connsiteY6" fmla="*/ 10794 h 1307857"/>
              <a:gd name="connsiteX7" fmla="*/ 2343038 w 2343038"/>
              <a:gd name="connsiteY7" fmla="*/ 1307857 h 1307857"/>
              <a:gd name="connsiteX8" fmla="*/ 0 w 2343038"/>
              <a:gd name="connsiteY8" fmla="*/ 1307857 h 1307857"/>
              <a:gd name="connsiteX9" fmla="*/ 0 w 2343038"/>
              <a:gd name="connsiteY9" fmla="*/ 0 h 1307857"/>
              <a:gd name="connsiteX0" fmla="*/ 163610 w 1225184"/>
              <a:gd name="connsiteY0" fmla="*/ 151994 h 1307857"/>
              <a:gd name="connsiteX1" fmla="*/ 163610 w 1225184"/>
              <a:gd name="connsiteY1" fmla="*/ 1155863 h 1307857"/>
              <a:gd name="connsiteX2" fmla="*/ 1081360 w 1225184"/>
              <a:gd name="connsiteY2" fmla="*/ 1155862 h 1307857"/>
              <a:gd name="connsiteX3" fmla="*/ 1081360 w 1225184"/>
              <a:gd name="connsiteY3" fmla="*/ 151995 h 1307857"/>
              <a:gd name="connsiteX4" fmla="*/ 163610 w 1225184"/>
              <a:gd name="connsiteY4" fmla="*/ 151994 h 1307857"/>
              <a:gd name="connsiteX5" fmla="*/ 0 w 1225184"/>
              <a:gd name="connsiteY5" fmla="*/ 0 h 1307857"/>
              <a:gd name="connsiteX6" fmla="*/ 1225184 w 1225184"/>
              <a:gd name="connsiteY6" fmla="*/ 10794 h 1307857"/>
              <a:gd name="connsiteX7" fmla="*/ 1205399 w 1225184"/>
              <a:gd name="connsiteY7" fmla="*/ 1307857 h 1307857"/>
              <a:gd name="connsiteX8" fmla="*/ 0 w 1225184"/>
              <a:gd name="connsiteY8" fmla="*/ 1307857 h 1307857"/>
              <a:gd name="connsiteX9" fmla="*/ 0 w 1225184"/>
              <a:gd name="connsiteY9" fmla="*/ 0 h 1307857"/>
              <a:gd name="connsiteX0" fmla="*/ 163610 w 1353787"/>
              <a:gd name="connsiteY0" fmla="*/ 151994 h 1307857"/>
              <a:gd name="connsiteX1" fmla="*/ 163610 w 1353787"/>
              <a:gd name="connsiteY1" fmla="*/ 1155863 h 1307857"/>
              <a:gd name="connsiteX2" fmla="*/ 1081360 w 1353787"/>
              <a:gd name="connsiteY2" fmla="*/ 1155862 h 1307857"/>
              <a:gd name="connsiteX3" fmla="*/ 1081360 w 1353787"/>
              <a:gd name="connsiteY3" fmla="*/ 151995 h 1307857"/>
              <a:gd name="connsiteX4" fmla="*/ 163610 w 1353787"/>
              <a:gd name="connsiteY4" fmla="*/ 151994 h 1307857"/>
              <a:gd name="connsiteX5" fmla="*/ 0 w 1353787"/>
              <a:gd name="connsiteY5" fmla="*/ 0 h 1307857"/>
              <a:gd name="connsiteX6" fmla="*/ 1353787 w 1353787"/>
              <a:gd name="connsiteY6" fmla="*/ 10794 h 1307857"/>
              <a:gd name="connsiteX7" fmla="*/ 1205399 w 1353787"/>
              <a:gd name="connsiteY7" fmla="*/ 1307857 h 1307857"/>
              <a:gd name="connsiteX8" fmla="*/ 0 w 1353787"/>
              <a:gd name="connsiteY8" fmla="*/ 1307857 h 1307857"/>
              <a:gd name="connsiteX9" fmla="*/ 0 w 1353787"/>
              <a:gd name="connsiteY9" fmla="*/ 0 h 1307857"/>
              <a:gd name="connsiteX0" fmla="*/ 163610 w 1244969"/>
              <a:gd name="connsiteY0" fmla="*/ 151994 h 1307857"/>
              <a:gd name="connsiteX1" fmla="*/ 163610 w 1244969"/>
              <a:gd name="connsiteY1" fmla="*/ 1155863 h 1307857"/>
              <a:gd name="connsiteX2" fmla="*/ 1081360 w 1244969"/>
              <a:gd name="connsiteY2" fmla="*/ 1155862 h 1307857"/>
              <a:gd name="connsiteX3" fmla="*/ 1081360 w 1244969"/>
              <a:gd name="connsiteY3" fmla="*/ 151995 h 1307857"/>
              <a:gd name="connsiteX4" fmla="*/ 163610 w 1244969"/>
              <a:gd name="connsiteY4" fmla="*/ 151994 h 1307857"/>
              <a:gd name="connsiteX5" fmla="*/ 0 w 1244969"/>
              <a:gd name="connsiteY5" fmla="*/ 0 h 1307857"/>
              <a:gd name="connsiteX6" fmla="*/ 1244969 w 1244969"/>
              <a:gd name="connsiteY6" fmla="*/ 21587 h 1307857"/>
              <a:gd name="connsiteX7" fmla="*/ 1205399 w 1244969"/>
              <a:gd name="connsiteY7" fmla="*/ 1307857 h 1307857"/>
              <a:gd name="connsiteX8" fmla="*/ 0 w 1244969"/>
              <a:gd name="connsiteY8" fmla="*/ 1307857 h 1307857"/>
              <a:gd name="connsiteX9" fmla="*/ 0 w 1244969"/>
              <a:gd name="connsiteY9" fmla="*/ 0 h 1307857"/>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05399 w 1235076"/>
              <a:gd name="connsiteY7" fmla="*/ 1307857 h 1307857"/>
              <a:gd name="connsiteX8" fmla="*/ 0 w 1235076"/>
              <a:gd name="connsiteY8" fmla="*/ 1307857 h 1307857"/>
              <a:gd name="connsiteX9" fmla="*/ 0 w 1235076"/>
              <a:gd name="connsiteY9" fmla="*/ 0 h 1307857"/>
              <a:gd name="connsiteX0" fmla="*/ 163610 w 1274646"/>
              <a:gd name="connsiteY0" fmla="*/ 151994 h 1329444"/>
              <a:gd name="connsiteX1" fmla="*/ 163610 w 1274646"/>
              <a:gd name="connsiteY1" fmla="*/ 1155863 h 1329444"/>
              <a:gd name="connsiteX2" fmla="*/ 1081360 w 1274646"/>
              <a:gd name="connsiteY2" fmla="*/ 1155862 h 1329444"/>
              <a:gd name="connsiteX3" fmla="*/ 1081360 w 1274646"/>
              <a:gd name="connsiteY3" fmla="*/ 151995 h 1329444"/>
              <a:gd name="connsiteX4" fmla="*/ 163610 w 1274646"/>
              <a:gd name="connsiteY4" fmla="*/ 151994 h 1329444"/>
              <a:gd name="connsiteX5" fmla="*/ 0 w 1274646"/>
              <a:gd name="connsiteY5" fmla="*/ 0 h 1329444"/>
              <a:gd name="connsiteX6" fmla="*/ 1235076 w 1274646"/>
              <a:gd name="connsiteY6" fmla="*/ 0 h 1329444"/>
              <a:gd name="connsiteX7" fmla="*/ 1274646 w 1274646"/>
              <a:gd name="connsiteY7" fmla="*/ 1329444 h 1329444"/>
              <a:gd name="connsiteX8" fmla="*/ 0 w 1274646"/>
              <a:gd name="connsiteY8" fmla="*/ 1307857 h 1329444"/>
              <a:gd name="connsiteX9" fmla="*/ 0 w 127464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25183 w 1235076"/>
              <a:gd name="connsiteY7" fmla="*/ 1297063 h 1307857"/>
              <a:gd name="connsiteX8" fmla="*/ 0 w 1235076"/>
              <a:gd name="connsiteY8" fmla="*/ 1307857 h 1307857"/>
              <a:gd name="connsiteX9" fmla="*/ 0 w 1235076"/>
              <a:gd name="connsiteY9" fmla="*/ 0 h 130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5076" h="1307857">
                <a:moveTo>
                  <a:pt x="163610" y="151994"/>
                </a:moveTo>
                <a:lnTo>
                  <a:pt x="163610" y="1155863"/>
                </a:lnTo>
                <a:lnTo>
                  <a:pt x="1081360" y="1155862"/>
                </a:lnTo>
                <a:lnTo>
                  <a:pt x="1081360" y="151995"/>
                </a:lnTo>
                <a:lnTo>
                  <a:pt x="163610" y="151994"/>
                </a:lnTo>
                <a:close/>
                <a:moveTo>
                  <a:pt x="0" y="0"/>
                </a:moveTo>
                <a:lnTo>
                  <a:pt x="1235076" y="0"/>
                </a:lnTo>
                <a:cubicBezTo>
                  <a:pt x="1231778" y="432354"/>
                  <a:pt x="1228481" y="864709"/>
                  <a:pt x="1225183" y="1297063"/>
                </a:cubicBezTo>
                <a:lnTo>
                  <a:pt x="0" y="1307857"/>
                </a:lnTo>
                <a:lnTo>
                  <a:pt x="0" y="0"/>
                </a:lnTo>
                <a:close/>
              </a:path>
            </a:pathLst>
          </a:custGeom>
          <a:gradFill flip="none" rotWithShape="1">
            <a:gsLst>
              <a:gs pos="0">
                <a:srgbClr val="FCFCFC"/>
              </a:gs>
              <a:gs pos="100000">
                <a:srgbClr val="CFCDCA"/>
              </a:gs>
            </a:gsLst>
            <a:lin ang="18900000" scaled="1"/>
            <a:tileRect/>
          </a:gradFill>
          <a:ln w="190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任意多边形 36"/>
          <p:cNvSpPr/>
          <p:nvPr/>
        </p:nvSpPr>
        <p:spPr>
          <a:xfrm>
            <a:off x="1061646" y="2731073"/>
            <a:ext cx="951354" cy="923303"/>
          </a:xfrm>
          <a:custGeom>
            <a:avLst/>
            <a:gdLst>
              <a:gd name="connsiteX0" fmla="*/ 163610 w 2343038"/>
              <a:gd name="connsiteY0" fmla="*/ 151994 h 1307857"/>
              <a:gd name="connsiteX1" fmla="*/ 163610 w 2343038"/>
              <a:gd name="connsiteY1" fmla="*/ 1155863 h 1307857"/>
              <a:gd name="connsiteX2" fmla="*/ 2179428 w 2343038"/>
              <a:gd name="connsiteY2" fmla="*/ 1155863 h 1307857"/>
              <a:gd name="connsiteX3" fmla="*/ 2179428 w 2343038"/>
              <a:gd name="connsiteY3" fmla="*/ 151994 h 1307857"/>
              <a:gd name="connsiteX4" fmla="*/ 0 w 2343038"/>
              <a:gd name="connsiteY4" fmla="*/ 0 h 1307857"/>
              <a:gd name="connsiteX5" fmla="*/ 2343038 w 2343038"/>
              <a:gd name="connsiteY5" fmla="*/ 0 h 1307857"/>
              <a:gd name="connsiteX6" fmla="*/ 2343038 w 2343038"/>
              <a:gd name="connsiteY6" fmla="*/ 1307857 h 1307857"/>
              <a:gd name="connsiteX7" fmla="*/ 0 w 2343038"/>
              <a:gd name="connsiteY7" fmla="*/ 1307857 h 1307857"/>
              <a:gd name="connsiteX0" fmla="*/ 163610 w 2343038"/>
              <a:gd name="connsiteY0" fmla="*/ 151994 h 1307857"/>
              <a:gd name="connsiteX1" fmla="*/ 163610 w 2343038"/>
              <a:gd name="connsiteY1" fmla="*/ 1155863 h 1307857"/>
              <a:gd name="connsiteX2" fmla="*/ 2179428 w 2343038"/>
              <a:gd name="connsiteY2" fmla="*/ 1155863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1225184 w 2343038"/>
              <a:gd name="connsiteY6" fmla="*/ 10794 h 1307857"/>
              <a:gd name="connsiteX7" fmla="*/ 2343038 w 2343038"/>
              <a:gd name="connsiteY7" fmla="*/ 1307857 h 1307857"/>
              <a:gd name="connsiteX8" fmla="*/ 0 w 2343038"/>
              <a:gd name="connsiteY8" fmla="*/ 1307857 h 1307857"/>
              <a:gd name="connsiteX9" fmla="*/ 0 w 2343038"/>
              <a:gd name="connsiteY9" fmla="*/ 0 h 1307857"/>
              <a:gd name="connsiteX0" fmla="*/ 163610 w 1225184"/>
              <a:gd name="connsiteY0" fmla="*/ 151994 h 1307857"/>
              <a:gd name="connsiteX1" fmla="*/ 163610 w 1225184"/>
              <a:gd name="connsiteY1" fmla="*/ 1155863 h 1307857"/>
              <a:gd name="connsiteX2" fmla="*/ 1081360 w 1225184"/>
              <a:gd name="connsiteY2" fmla="*/ 1155862 h 1307857"/>
              <a:gd name="connsiteX3" fmla="*/ 1081360 w 1225184"/>
              <a:gd name="connsiteY3" fmla="*/ 151995 h 1307857"/>
              <a:gd name="connsiteX4" fmla="*/ 163610 w 1225184"/>
              <a:gd name="connsiteY4" fmla="*/ 151994 h 1307857"/>
              <a:gd name="connsiteX5" fmla="*/ 0 w 1225184"/>
              <a:gd name="connsiteY5" fmla="*/ 0 h 1307857"/>
              <a:gd name="connsiteX6" fmla="*/ 1225184 w 1225184"/>
              <a:gd name="connsiteY6" fmla="*/ 10794 h 1307857"/>
              <a:gd name="connsiteX7" fmla="*/ 1205399 w 1225184"/>
              <a:gd name="connsiteY7" fmla="*/ 1307857 h 1307857"/>
              <a:gd name="connsiteX8" fmla="*/ 0 w 1225184"/>
              <a:gd name="connsiteY8" fmla="*/ 1307857 h 1307857"/>
              <a:gd name="connsiteX9" fmla="*/ 0 w 1225184"/>
              <a:gd name="connsiteY9" fmla="*/ 0 h 1307857"/>
              <a:gd name="connsiteX0" fmla="*/ 163610 w 1353787"/>
              <a:gd name="connsiteY0" fmla="*/ 151994 h 1307857"/>
              <a:gd name="connsiteX1" fmla="*/ 163610 w 1353787"/>
              <a:gd name="connsiteY1" fmla="*/ 1155863 h 1307857"/>
              <a:gd name="connsiteX2" fmla="*/ 1081360 w 1353787"/>
              <a:gd name="connsiteY2" fmla="*/ 1155862 h 1307857"/>
              <a:gd name="connsiteX3" fmla="*/ 1081360 w 1353787"/>
              <a:gd name="connsiteY3" fmla="*/ 151995 h 1307857"/>
              <a:gd name="connsiteX4" fmla="*/ 163610 w 1353787"/>
              <a:gd name="connsiteY4" fmla="*/ 151994 h 1307857"/>
              <a:gd name="connsiteX5" fmla="*/ 0 w 1353787"/>
              <a:gd name="connsiteY5" fmla="*/ 0 h 1307857"/>
              <a:gd name="connsiteX6" fmla="*/ 1353787 w 1353787"/>
              <a:gd name="connsiteY6" fmla="*/ 10794 h 1307857"/>
              <a:gd name="connsiteX7" fmla="*/ 1205399 w 1353787"/>
              <a:gd name="connsiteY7" fmla="*/ 1307857 h 1307857"/>
              <a:gd name="connsiteX8" fmla="*/ 0 w 1353787"/>
              <a:gd name="connsiteY8" fmla="*/ 1307857 h 1307857"/>
              <a:gd name="connsiteX9" fmla="*/ 0 w 1353787"/>
              <a:gd name="connsiteY9" fmla="*/ 0 h 1307857"/>
              <a:gd name="connsiteX0" fmla="*/ 163610 w 1244969"/>
              <a:gd name="connsiteY0" fmla="*/ 151994 h 1307857"/>
              <a:gd name="connsiteX1" fmla="*/ 163610 w 1244969"/>
              <a:gd name="connsiteY1" fmla="*/ 1155863 h 1307857"/>
              <a:gd name="connsiteX2" fmla="*/ 1081360 w 1244969"/>
              <a:gd name="connsiteY2" fmla="*/ 1155862 h 1307857"/>
              <a:gd name="connsiteX3" fmla="*/ 1081360 w 1244969"/>
              <a:gd name="connsiteY3" fmla="*/ 151995 h 1307857"/>
              <a:gd name="connsiteX4" fmla="*/ 163610 w 1244969"/>
              <a:gd name="connsiteY4" fmla="*/ 151994 h 1307857"/>
              <a:gd name="connsiteX5" fmla="*/ 0 w 1244969"/>
              <a:gd name="connsiteY5" fmla="*/ 0 h 1307857"/>
              <a:gd name="connsiteX6" fmla="*/ 1244969 w 1244969"/>
              <a:gd name="connsiteY6" fmla="*/ 21587 h 1307857"/>
              <a:gd name="connsiteX7" fmla="*/ 1205399 w 1244969"/>
              <a:gd name="connsiteY7" fmla="*/ 1307857 h 1307857"/>
              <a:gd name="connsiteX8" fmla="*/ 0 w 1244969"/>
              <a:gd name="connsiteY8" fmla="*/ 1307857 h 1307857"/>
              <a:gd name="connsiteX9" fmla="*/ 0 w 1244969"/>
              <a:gd name="connsiteY9" fmla="*/ 0 h 1307857"/>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05399 w 1235076"/>
              <a:gd name="connsiteY7" fmla="*/ 1307857 h 1307857"/>
              <a:gd name="connsiteX8" fmla="*/ 0 w 1235076"/>
              <a:gd name="connsiteY8" fmla="*/ 1307857 h 1307857"/>
              <a:gd name="connsiteX9" fmla="*/ 0 w 1235076"/>
              <a:gd name="connsiteY9" fmla="*/ 0 h 1307857"/>
              <a:gd name="connsiteX0" fmla="*/ 163610 w 1274646"/>
              <a:gd name="connsiteY0" fmla="*/ 151994 h 1329444"/>
              <a:gd name="connsiteX1" fmla="*/ 163610 w 1274646"/>
              <a:gd name="connsiteY1" fmla="*/ 1155863 h 1329444"/>
              <a:gd name="connsiteX2" fmla="*/ 1081360 w 1274646"/>
              <a:gd name="connsiteY2" fmla="*/ 1155862 h 1329444"/>
              <a:gd name="connsiteX3" fmla="*/ 1081360 w 1274646"/>
              <a:gd name="connsiteY3" fmla="*/ 151995 h 1329444"/>
              <a:gd name="connsiteX4" fmla="*/ 163610 w 1274646"/>
              <a:gd name="connsiteY4" fmla="*/ 151994 h 1329444"/>
              <a:gd name="connsiteX5" fmla="*/ 0 w 1274646"/>
              <a:gd name="connsiteY5" fmla="*/ 0 h 1329444"/>
              <a:gd name="connsiteX6" fmla="*/ 1235076 w 1274646"/>
              <a:gd name="connsiteY6" fmla="*/ 0 h 1329444"/>
              <a:gd name="connsiteX7" fmla="*/ 1274646 w 1274646"/>
              <a:gd name="connsiteY7" fmla="*/ 1329444 h 1329444"/>
              <a:gd name="connsiteX8" fmla="*/ 0 w 1274646"/>
              <a:gd name="connsiteY8" fmla="*/ 1307857 h 1329444"/>
              <a:gd name="connsiteX9" fmla="*/ 0 w 127464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25183 w 1235076"/>
              <a:gd name="connsiteY7" fmla="*/ 1297063 h 1307857"/>
              <a:gd name="connsiteX8" fmla="*/ 0 w 1235076"/>
              <a:gd name="connsiteY8" fmla="*/ 1307857 h 1307857"/>
              <a:gd name="connsiteX9" fmla="*/ 0 w 1235076"/>
              <a:gd name="connsiteY9" fmla="*/ 0 h 130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5076" h="1307857">
                <a:moveTo>
                  <a:pt x="163610" y="151994"/>
                </a:moveTo>
                <a:lnTo>
                  <a:pt x="163610" y="1155863"/>
                </a:lnTo>
                <a:lnTo>
                  <a:pt x="1081360" y="1155862"/>
                </a:lnTo>
                <a:lnTo>
                  <a:pt x="1081360" y="151995"/>
                </a:lnTo>
                <a:lnTo>
                  <a:pt x="163610" y="151994"/>
                </a:lnTo>
                <a:close/>
                <a:moveTo>
                  <a:pt x="0" y="0"/>
                </a:moveTo>
                <a:lnTo>
                  <a:pt x="1235076" y="0"/>
                </a:lnTo>
                <a:cubicBezTo>
                  <a:pt x="1231778" y="432354"/>
                  <a:pt x="1228481" y="864709"/>
                  <a:pt x="1225183" y="1297063"/>
                </a:cubicBezTo>
                <a:lnTo>
                  <a:pt x="0" y="1307857"/>
                </a:lnTo>
                <a:lnTo>
                  <a:pt x="0" y="0"/>
                </a:lnTo>
                <a:close/>
              </a:path>
            </a:pathLst>
          </a:custGeom>
          <a:gradFill flip="none" rotWithShape="1">
            <a:gsLst>
              <a:gs pos="0">
                <a:srgbClr val="FCFCFC"/>
              </a:gs>
              <a:gs pos="100000">
                <a:srgbClr val="CFCDCA"/>
              </a:gs>
            </a:gsLst>
            <a:lin ang="18900000" scaled="1"/>
            <a:tileRect/>
          </a:gradFill>
          <a:ln w="190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任意多边形 37"/>
          <p:cNvSpPr/>
          <p:nvPr/>
        </p:nvSpPr>
        <p:spPr>
          <a:xfrm>
            <a:off x="768039" y="4310805"/>
            <a:ext cx="1886883" cy="1831248"/>
          </a:xfrm>
          <a:custGeom>
            <a:avLst/>
            <a:gdLst>
              <a:gd name="connsiteX0" fmla="*/ 163610 w 2343038"/>
              <a:gd name="connsiteY0" fmla="*/ 151994 h 1307857"/>
              <a:gd name="connsiteX1" fmla="*/ 163610 w 2343038"/>
              <a:gd name="connsiteY1" fmla="*/ 1155863 h 1307857"/>
              <a:gd name="connsiteX2" fmla="*/ 2179428 w 2343038"/>
              <a:gd name="connsiteY2" fmla="*/ 1155863 h 1307857"/>
              <a:gd name="connsiteX3" fmla="*/ 2179428 w 2343038"/>
              <a:gd name="connsiteY3" fmla="*/ 151994 h 1307857"/>
              <a:gd name="connsiteX4" fmla="*/ 0 w 2343038"/>
              <a:gd name="connsiteY4" fmla="*/ 0 h 1307857"/>
              <a:gd name="connsiteX5" fmla="*/ 2343038 w 2343038"/>
              <a:gd name="connsiteY5" fmla="*/ 0 h 1307857"/>
              <a:gd name="connsiteX6" fmla="*/ 2343038 w 2343038"/>
              <a:gd name="connsiteY6" fmla="*/ 1307857 h 1307857"/>
              <a:gd name="connsiteX7" fmla="*/ 0 w 2343038"/>
              <a:gd name="connsiteY7" fmla="*/ 1307857 h 1307857"/>
              <a:gd name="connsiteX0" fmla="*/ 163610 w 2343038"/>
              <a:gd name="connsiteY0" fmla="*/ 151994 h 1307857"/>
              <a:gd name="connsiteX1" fmla="*/ 163610 w 2343038"/>
              <a:gd name="connsiteY1" fmla="*/ 1155863 h 1307857"/>
              <a:gd name="connsiteX2" fmla="*/ 2179428 w 2343038"/>
              <a:gd name="connsiteY2" fmla="*/ 1155863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1225184 w 2343038"/>
              <a:gd name="connsiteY6" fmla="*/ 10794 h 1307857"/>
              <a:gd name="connsiteX7" fmla="*/ 2343038 w 2343038"/>
              <a:gd name="connsiteY7" fmla="*/ 1307857 h 1307857"/>
              <a:gd name="connsiteX8" fmla="*/ 0 w 2343038"/>
              <a:gd name="connsiteY8" fmla="*/ 1307857 h 1307857"/>
              <a:gd name="connsiteX9" fmla="*/ 0 w 2343038"/>
              <a:gd name="connsiteY9" fmla="*/ 0 h 1307857"/>
              <a:gd name="connsiteX0" fmla="*/ 163610 w 1225184"/>
              <a:gd name="connsiteY0" fmla="*/ 151994 h 1307857"/>
              <a:gd name="connsiteX1" fmla="*/ 163610 w 1225184"/>
              <a:gd name="connsiteY1" fmla="*/ 1155863 h 1307857"/>
              <a:gd name="connsiteX2" fmla="*/ 1081360 w 1225184"/>
              <a:gd name="connsiteY2" fmla="*/ 1155862 h 1307857"/>
              <a:gd name="connsiteX3" fmla="*/ 1081360 w 1225184"/>
              <a:gd name="connsiteY3" fmla="*/ 151995 h 1307857"/>
              <a:gd name="connsiteX4" fmla="*/ 163610 w 1225184"/>
              <a:gd name="connsiteY4" fmla="*/ 151994 h 1307857"/>
              <a:gd name="connsiteX5" fmla="*/ 0 w 1225184"/>
              <a:gd name="connsiteY5" fmla="*/ 0 h 1307857"/>
              <a:gd name="connsiteX6" fmla="*/ 1225184 w 1225184"/>
              <a:gd name="connsiteY6" fmla="*/ 10794 h 1307857"/>
              <a:gd name="connsiteX7" fmla="*/ 1205399 w 1225184"/>
              <a:gd name="connsiteY7" fmla="*/ 1307857 h 1307857"/>
              <a:gd name="connsiteX8" fmla="*/ 0 w 1225184"/>
              <a:gd name="connsiteY8" fmla="*/ 1307857 h 1307857"/>
              <a:gd name="connsiteX9" fmla="*/ 0 w 1225184"/>
              <a:gd name="connsiteY9" fmla="*/ 0 h 1307857"/>
              <a:gd name="connsiteX0" fmla="*/ 163610 w 1353787"/>
              <a:gd name="connsiteY0" fmla="*/ 151994 h 1307857"/>
              <a:gd name="connsiteX1" fmla="*/ 163610 w 1353787"/>
              <a:gd name="connsiteY1" fmla="*/ 1155863 h 1307857"/>
              <a:gd name="connsiteX2" fmla="*/ 1081360 w 1353787"/>
              <a:gd name="connsiteY2" fmla="*/ 1155862 h 1307857"/>
              <a:gd name="connsiteX3" fmla="*/ 1081360 w 1353787"/>
              <a:gd name="connsiteY3" fmla="*/ 151995 h 1307857"/>
              <a:gd name="connsiteX4" fmla="*/ 163610 w 1353787"/>
              <a:gd name="connsiteY4" fmla="*/ 151994 h 1307857"/>
              <a:gd name="connsiteX5" fmla="*/ 0 w 1353787"/>
              <a:gd name="connsiteY5" fmla="*/ 0 h 1307857"/>
              <a:gd name="connsiteX6" fmla="*/ 1353787 w 1353787"/>
              <a:gd name="connsiteY6" fmla="*/ 10794 h 1307857"/>
              <a:gd name="connsiteX7" fmla="*/ 1205399 w 1353787"/>
              <a:gd name="connsiteY7" fmla="*/ 1307857 h 1307857"/>
              <a:gd name="connsiteX8" fmla="*/ 0 w 1353787"/>
              <a:gd name="connsiteY8" fmla="*/ 1307857 h 1307857"/>
              <a:gd name="connsiteX9" fmla="*/ 0 w 1353787"/>
              <a:gd name="connsiteY9" fmla="*/ 0 h 1307857"/>
              <a:gd name="connsiteX0" fmla="*/ 163610 w 1244969"/>
              <a:gd name="connsiteY0" fmla="*/ 151994 h 1307857"/>
              <a:gd name="connsiteX1" fmla="*/ 163610 w 1244969"/>
              <a:gd name="connsiteY1" fmla="*/ 1155863 h 1307857"/>
              <a:gd name="connsiteX2" fmla="*/ 1081360 w 1244969"/>
              <a:gd name="connsiteY2" fmla="*/ 1155862 h 1307857"/>
              <a:gd name="connsiteX3" fmla="*/ 1081360 w 1244969"/>
              <a:gd name="connsiteY3" fmla="*/ 151995 h 1307857"/>
              <a:gd name="connsiteX4" fmla="*/ 163610 w 1244969"/>
              <a:gd name="connsiteY4" fmla="*/ 151994 h 1307857"/>
              <a:gd name="connsiteX5" fmla="*/ 0 w 1244969"/>
              <a:gd name="connsiteY5" fmla="*/ 0 h 1307857"/>
              <a:gd name="connsiteX6" fmla="*/ 1244969 w 1244969"/>
              <a:gd name="connsiteY6" fmla="*/ 21587 h 1307857"/>
              <a:gd name="connsiteX7" fmla="*/ 1205399 w 1244969"/>
              <a:gd name="connsiteY7" fmla="*/ 1307857 h 1307857"/>
              <a:gd name="connsiteX8" fmla="*/ 0 w 1244969"/>
              <a:gd name="connsiteY8" fmla="*/ 1307857 h 1307857"/>
              <a:gd name="connsiteX9" fmla="*/ 0 w 1244969"/>
              <a:gd name="connsiteY9" fmla="*/ 0 h 1307857"/>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05399 w 1235076"/>
              <a:gd name="connsiteY7" fmla="*/ 1307857 h 1307857"/>
              <a:gd name="connsiteX8" fmla="*/ 0 w 1235076"/>
              <a:gd name="connsiteY8" fmla="*/ 1307857 h 1307857"/>
              <a:gd name="connsiteX9" fmla="*/ 0 w 1235076"/>
              <a:gd name="connsiteY9" fmla="*/ 0 h 1307857"/>
              <a:gd name="connsiteX0" fmla="*/ 163610 w 1274646"/>
              <a:gd name="connsiteY0" fmla="*/ 151994 h 1329444"/>
              <a:gd name="connsiteX1" fmla="*/ 163610 w 1274646"/>
              <a:gd name="connsiteY1" fmla="*/ 1155863 h 1329444"/>
              <a:gd name="connsiteX2" fmla="*/ 1081360 w 1274646"/>
              <a:gd name="connsiteY2" fmla="*/ 1155862 h 1329444"/>
              <a:gd name="connsiteX3" fmla="*/ 1081360 w 1274646"/>
              <a:gd name="connsiteY3" fmla="*/ 151995 h 1329444"/>
              <a:gd name="connsiteX4" fmla="*/ 163610 w 1274646"/>
              <a:gd name="connsiteY4" fmla="*/ 151994 h 1329444"/>
              <a:gd name="connsiteX5" fmla="*/ 0 w 1274646"/>
              <a:gd name="connsiteY5" fmla="*/ 0 h 1329444"/>
              <a:gd name="connsiteX6" fmla="*/ 1235076 w 1274646"/>
              <a:gd name="connsiteY6" fmla="*/ 0 h 1329444"/>
              <a:gd name="connsiteX7" fmla="*/ 1274646 w 1274646"/>
              <a:gd name="connsiteY7" fmla="*/ 1329444 h 1329444"/>
              <a:gd name="connsiteX8" fmla="*/ 0 w 1274646"/>
              <a:gd name="connsiteY8" fmla="*/ 1307857 h 1329444"/>
              <a:gd name="connsiteX9" fmla="*/ 0 w 127464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25183 w 1235076"/>
              <a:gd name="connsiteY7" fmla="*/ 1297063 h 1307857"/>
              <a:gd name="connsiteX8" fmla="*/ 0 w 1235076"/>
              <a:gd name="connsiteY8" fmla="*/ 1307857 h 1307857"/>
              <a:gd name="connsiteX9" fmla="*/ 0 w 1235076"/>
              <a:gd name="connsiteY9" fmla="*/ 0 h 130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5076" h="1307857">
                <a:moveTo>
                  <a:pt x="163610" y="151994"/>
                </a:moveTo>
                <a:lnTo>
                  <a:pt x="163610" y="1155863"/>
                </a:lnTo>
                <a:lnTo>
                  <a:pt x="1081360" y="1155862"/>
                </a:lnTo>
                <a:lnTo>
                  <a:pt x="1081360" y="151995"/>
                </a:lnTo>
                <a:lnTo>
                  <a:pt x="163610" y="151994"/>
                </a:lnTo>
                <a:close/>
                <a:moveTo>
                  <a:pt x="0" y="0"/>
                </a:moveTo>
                <a:lnTo>
                  <a:pt x="1235076" y="0"/>
                </a:lnTo>
                <a:cubicBezTo>
                  <a:pt x="1231778" y="432354"/>
                  <a:pt x="1228481" y="864709"/>
                  <a:pt x="1225183" y="1297063"/>
                </a:cubicBezTo>
                <a:lnTo>
                  <a:pt x="0" y="1307857"/>
                </a:lnTo>
                <a:lnTo>
                  <a:pt x="0" y="0"/>
                </a:lnTo>
                <a:close/>
              </a:path>
            </a:pathLst>
          </a:custGeom>
          <a:gradFill flip="none" rotWithShape="1">
            <a:gsLst>
              <a:gs pos="0">
                <a:srgbClr val="FCFCFC"/>
              </a:gs>
              <a:gs pos="100000">
                <a:srgbClr val="CFCDCA"/>
              </a:gs>
            </a:gsLst>
            <a:lin ang="18900000" scaled="1"/>
            <a:tileRect/>
          </a:gradFill>
          <a:ln w="190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圆角矩形 38"/>
          <p:cNvSpPr/>
          <p:nvPr/>
        </p:nvSpPr>
        <p:spPr>
          <a:xfrm>
            <a:off x="1350330" y="1223472"/>
            <a:ext cx="4712557" cy="4002957"/>
          </a:xfrm>
          <a:prstGeom prst="roundRect">
            <a:avLst>
              <a:gd name="adj" fmla="val 2458"/>
            </a:avLst>
          </a:prstGeom>
          <a:gradFill flip="none" rotWithShape="1">
            <a:gsLst>
              <a:gs pos="0">
                <a:srgbClr val="FCFCFC"/>
              </a:gs>
              <a:gs pos="100000">
                <a:srgbClr val="CFCDCA"/>
              </a:gs>
            </a:gsLst>
            <a:lin ang="18900000" scaled="1"/>
            <a:tileRect/>
          </a:gradFill>
          <a:ln w="2540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圆角矩形 39"/>
          <p:cNvSpPr/>
          <p:nvPr/>
        </p:nvSpPr>
        <p:spPr>
          <a:xfrm>
            <a:off x="6234390" y="2502165"/>
            <a:ext cx="4712557" cy="4002957"/>
          </a:xfrm>
          <a:prstGeom prst="roundRect">
            <a:avLst>
              <a:gd name="adj" fmla="val 2458"/>
            </a:avLst>
          </a:prstGeom>
          <a:gradFill flip="none" rotWithShape="1">
            <a:gsLst>
              <a:gs pos="0">
                <a:srgbClr val="FCFCFC"/>
              </a:gs>
              <a:gs pos="100000">
                <a:srgbClr val="CFCDCA"/>
              </a:gs>
            </a:gsLst>
            <a:lin ang="18900000" scaled="1"/>
            <a:tileRect/>
          </a:gradFill>
          <a:ln w="2540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任意多边形 43"/>
          <p:cNvSpPr/>
          <p:nvPr/>
        </p:nvSpPr>
        <p:spPr>
          <a:xfrm>
            <a:off x="11068070" y="1171051"/>
            <a:ext cx="682986" cy="662848"/>
          </a:xfrm>
          <a:custGeom>
            <a:avLst/>
            <a:gdLst>
              <a:gd name="connsiteX0" fmla="*/ 163610 w 2343038"/>
              <a:gd name="connsiteY0" fmla="*/ 151994 h 1307857"/>
              <a:gd name="connsiteX1" fmla="*/ 163610 w 2343038"/>
              <a:gd name="connsiteY1" fmla="*/ 1155863 h 1307857"/>
              <a:gd name="connsiteX2" fmla="*/ 2179428 w 2343038"/>
              <a:gd name="connsiteY2" fmla="*/ 1155863 h 1307857"/>
              <a:gd name="connsiteX3" fmla="*/ 2179428 w 2343038"/>
              <a:gd name="connsiteY3" fmla="*/ 151994 h 1307857"/>
              <a:gd name="connsiteX4" fmla="*/ 0 w 2343038"/>
              <a:gd name="connsiteY4" fmla="*/ 0 h 1307857"/>
              <a:gd name="connsiteX5" fmla="*/ 2343038 w 2343038"/>
              <a:gd name="connsiteY5" fmla="*/ 0 h 1307857"/>
              <a:gd name="connsiteX6" fmla="*/ 2343038 w 2343038"/>
              <a:gd name="connsiteY6" fmla="*/ 1307857 h 1307857"/>
              <a:gd name="connsiteX7" fmla="*/ 0 w 2343038"/>
              <a:gd name="connsiteY7" fmla="*/ 1307857 h 1307857"/>
              <a:gd name="connsiteX0" fmla="*/ 163610 w 2343038"/>
              <a:gd name="connsiteY0" fmla="*/ 151994 h 1307857"/>
              <a:gd name="connsiteX1" fmla="*/ 163610 w 2343038"/>
              <a:gd name="connsiteY1" fmla="*/ 1155863 h 1307857"/>
              <a:gd name="connsiteX2" fmla="*/ 2179428 w 2343038"/>
              <a:gd name="connsiteY2" fmla="*/ 1155863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1225184 w 2343038"/>
              <a:gd name="connsiteY6" fmla="*/ 10794 h 1307857"/>
              <a:gd name="connsiteX7" fmla="*/ 2343038 w 2343038"/>
              <a:gd name="connsiteY7" fmla="*/ 1307857 h 1307857"/>
              <a:gd name="connsiteX8" fmla="*/ 0 w 2343038"/>
              <a:gd name="connsiteY8" fmla="*/ 1307857 h 1307857"/>
              <a:gd name="connsiteX9" fmla="*/ 0 w 2343038"/>
              <a:gd name="connsiteY9" fmla="*/ 0 h 1307857"/>
              <a:gd name="connsiteX0" fmla="*/ 163610 w 1225184"/>
              <a:gd name="connsiteY0" fmla="*/ 151994 h 1307857"/>
              <a:gd name="connsiteX1" fmla="*/ 163610 w 1225184"/>
              <a:gd name="connsiteY1" fmla="*/ 1155863 h 1307857"/>
              <a:gd name="connsiteX2" fmla="*/ 1081360 w 1225184"/>
              <a:gd name="connsiteY2" fmla="*/ 1155862 h 1307857"/>
              <a:gd name="connsiteX3" fmla="*/ 1081360 w 1225184"/>
              <a:gd name="connsiteY3" fmla="*/ 151995 h 1307857"/>
              <a:gd name="connsiteX4" fmla="*/ 163610 w 1225184"/>
              <a:gd name="connsiteY4" fmla="*/ 151994 h 1307857"/>
              <a:gd name="connsiteX5" fmla="*/ 0 w 1225184"/>
              <a:gd name="connsiteY5" fmla="*/ 0 h 1307857"/>
              <a:gd name="connsiteX6" fmla="*/ 1225184 w 1225184"/>
              <a:gd name="connsiteY6" fmla="*/ 10794 h 1307857"/>
              <a:gd name="connsiteX7" fmla="*/ 1205399 w 1225184"/>
              <a:gd name="connsiteY7" fmla="*/ 1307857 h 1307857"/>
              <a:gd name="connsiteX8" fmla="*/ 0 w 1225184"/>
              <a:gd name="connsiteY8" fmla="*/ 1307857 h 1307857"/>
              <a:gd name="connsiteX9" fmla="*/ 0 w 1225184"/>
              <a:gd name="connsiteY9" fmla="*/ 0 h 1307857"/>
              <a:gd name="connsiteX0" fmla="*/ 163610 w 1353787"/>
              <a:gd name="connsiteY0" fmla="*/ 151994 h 1307857"/>
              <a:gd name="connsiteX1" fmla="*/ 163610 w 1353787"/>
              <a:gd name="connsiteY1" fmla="*/ 1155863 h 1307857"/>
              <a:gd name="connsiteX2" fmla="*/ 1081360 w 1353787"/>
              <a:gd name="connsiteY2" fmla="*/ 1155862 h 1307857"/>
              <a:gd name="connsiteX3" fmla="*/ 1081360 w 1353787"/>
              <a:gd name="connsiteY3" fmla="*/ 151995 h 1307857"/>
              <a:gd name="connsiteX4" fmla="*/ 163610 w 1353787"/>
              <a:gd name="connsiteY4" fmla="*/ 151994 h 1307857"/>
              <a:gd name="connsiteX5" fmla="*/ 0 w 1353787"/>
              <a:gd name="connsiteY5" fmla="*/ 0 h 1307857"/>
              <a:gd name="connsiteX6" fmla="*/ 1353787 w 1353787"/>
              <a:gd name="connsiteY6" fmla="*/ 10794 h 1307857"/>
              <a:gd name="connsiteX7" fmla="*/ 1205399 w 1353787"/>
              <a:gd name="connsiteY7" fmla="*/ 1307857 h 1307857"/>
              <a:gd name="connsiteX8" fmla="*/ 0 w 1353787"/>
              <a:gd name="connsiteY8" fmla="*/ 1307857 h 1307857"/>
              <a:gd name="connsiteX9" fmla="*/ 0 w 1353787"/>
              <a:gd name="connsiteY9" fmla="*/ 0 h 1307857"/>
              <a:gd name="connsiteX0" fmla="*/ 163610 w 1244969"/>
              <a:gd name="connsiteY0" fmla="*/ 151994 h 1307857"/>
              <a:gd name="connsiteX1" fmla="*/ 163610 w 1244969"/>
              <a:gd name="connsiteY1" fmla="*/ 1155863 h 1307857"/>
              <a:gd name="connsiteX2" fmla="*/ 1081360 w 1244969"/>
              <a:gd name="connsiteY2" fmla="*/ 1155862 h 1307857"/>
              <a:gd name="connsiteX3" fmla="*/ 1081360 w 1244969"/>
              <a:gd name="connsiteY3" fmla="*/ 151995 h 1307857"/>
              <a:gd name="connsiteX4" fmla="*/ 163610 w 1244969"/>
              <a:gd name="connsiteY4" fmla="*/ 151994 h 1307857"/>
              <a:gd name="connsiteX5" fmla="*/ 0 w 1244969"/>
              <a:gd name="connsiteY5" fmla="*/ 0 h 1307857"/>
              <a:gd name="connsiteX6" fmla="*/ 1244969 w 1244969"/>
              <a:gd name="connsiteY6" fmla="*/ 21587 h 1307857"/>
              <a:gd name="connsiteX7" fmla="*/ 1205399 w 1244969"/>
              <a:gd name="connsiteY7" fmla="*/ 1307857 h 1307857"/>
              <a:gd name="connsiteX8" fmla="*/ 0 w 1244969"/>
              <a:gd name="connsiteY8" fmla="*/ 1307857 h 1307857"/>
              <a:gd name="connsiteX9" fmla="*/ 0 w 1244969"/>
              <a:gd name="connsiteY9" fmla="*/ 0 h 1307857"/>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05399 w 1235076"/>
              <a:gd name="connsiteY7" fmla="*/ 1307857 h 1307857"/>
              <a:gd name="connsiteX8" fmla="*/ 0 w 1235076"/>
              <a:gd name="connsiteY8" fmla="*/ 1307857 h 1307857"/>
              <a:gd name="connsiteX9" fmla="*/ 0 w 1235076"/>
              <a:gd name="connsiteY9" fmla="*/ 0 h 1307857"/>
              <a:gd name="connsiteX0" fmla="*/ 163610 w 1274646"/>
              <a:gd name="connsiteY0" fmla="*/ 151994 h 1329444"/>
              <a:gd name="connsiteX1" fmla="*/ 163610 w 1274646"/>
              <a:gd name="connsiteY1" fmla="*/ 1155863 h 1329444"/>
              <a:gd name="connsiteX2" fmla="*/ 1081360 w 1274646"/>
              <a:gd name="connsiteY2" fmla="*/ 1155862 h 1329444"/>
              <a:gd name="connsiteX3" fmla="*/ 1081360 w 1274646"/>
              <a:gd name="connsiteY3" fmla="*/ 151995 h 1329444"/>
              <a:gd name="connsiteX4" fmla="*/ 163610 w 1274646"/>
              <a:gd name="connsiteY4" fmla="*/ 151994 h 1329444"/>
              <a:gd name="connsiteX5" fmla="*/ 0 w 1274646"/>
              <a:gd name="connsiteY5" fmla="*/ 0 h 1329444"/>
              <a:gd name="connsiteX6" fmla="*/ 1235076 w 1274646"/>
              <a:gd name="connsiteY6" fmla="*/ 0 h 1329444"/>
              <a:gd name="connsiteX7" fmla="*/ 1274646 w 1274646"/>
              <a:gd name="connsiteY7" fmla="*/ 1329444 h 1329444"/>
              <a:gd name="connsiteX8" fmla="*/ 0 w 1274646"/>
              <a:gd name="connsiteY8" fmla="*/ 1307857 h 1329444"/>
              <a:gd name="connsiteX9" fmla="*/ 0 w 127464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25183 w 1235076"/>
              <a:gd name="connsiteY7" fmla="*/ 1297063 h 1307857"/>
              <a:gd name="connsiteX8" fmla="*/ 0 w 1235076"/>
              <a:gd name="connsiteY8" fmla="*/ 1307857 h 1307857"/>
              <a:gd name="connsiteX9" fmla="*/ 0 w 1235076"/>
              <a:gd name="connsiteY9" fmla="*/ 0 h 130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5076" h="1307857">
                <a:moveTo>
                  <a:pt x="163610" y="151994"/>
                </a:moveTo>
                <a:lnTo>
                  <a:pt x="163610" y="1155863"/>
                </a:lnTo>
                <a:lnTo>
                  <a:pt x="1081360" y="1155862"/>
                </a:lnTo>
                <a:lnTo>
                  <a:pt x="1081360" y="151995"/>
                </a:lnTo>
                <a:lnTo>
                  <a:pt x="163610" y="151994"/>
                </a:lnTo>
                <a:close/>
                <a:moveTo>
                  <a:pt x="0" y="0"/>
                </a:moveTo>
                <a:lnTo>
                  <a:pt x="1235076" y="0"/>
                </a:lnTo>
                <a:cubicBezTo>
                  <a:pt x="1231778" y="432354"/>
                  <a:pt x="1228481" y="864709"/>
                  <a:pt x="1225183" y="1297063"/>
                </a:cubicBezTo>
                <a:lnTo>
                  <a:pt x="0" y="1307857"/>
                </a:lnTo>
                <a:lnTo>
                  <a:pt x="0" y="0"/>
                </a:lnTo>
                <a:close/>
              </a:path>
            </a:pathLst>
          </a:custGeom>
          <a:gradFill flip="none" rotWithShape="1">
            <a:gsLst>
              <a:gs pos="0">
                <a:srgbClr val="FCFCFC"/>
              </a:gs>
              <a:gs pos="100000">
                <a:srgbClr val="CFCDCA"/>
              </a:gs>
            </a:gsLst>
            <a:lin ang="18900000" scaled="1"/>
            <a:tileRect/>
          </a:gradFill>
          <a:ln w="190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圆角矩形 47"/>
          <p:cNvSpPr/>
          <p:nvPr/>
        </p:nvSpPr>
        <p:spPr>
          <a:xfrm>
            <a:off x="6233775" y="1378597"/>
            <a:ext cx="1030173" cy="875053"/>
          </a:xfrm>
          <a:prstGeom prst="roundRect">
            <a:avLst>
              <a:gd name="adj" fmla="val 2458"/>
            </a:avLst>
          </a:prstGeom>
          <a:gradFill flip="none" rotWithShape="1">
            <a:gsLst>
              <a:gs pos="0">
                <a:srgbClr val="FCFCFC"/>
              </a:gs>
              <a:gs pos="100000">
                <a:srgbClr val="CFCDCA"/>
              </a:gs>
            </a:gsLst>
            <a:lin ang="18900000" scaled="1"/>
            <a:tileRect/>
          </a:gradFill>
          <a:ln w="2540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圆角矩形 48"/>
          <p:cNvSpPr/>
          <p:nvPr/>
        </p:nvSpPr>
        <p:spPr>
          <a:xfrm>
            <a:off x="4992489" y="5467718"/>
            <a:ext cx="1030173" cy="875053"/>
          </a:xfrm>
          <a:prstGeom prst="roundRect">
            <a:avLst>
              <a:gd name="adj" fmla="val 2458"/>
            </a:avLst>
          </a:prstGeom>
          <a:gradFill flip="none" rotWithShape="1">
            <a:gsLst>
              <a:gs pos="0">
                <a:srgbClr val="FCFCFC"/>
              </a:gs>
              <a:gs pos="100000">
                <a:srgbClr val="CFCDCA"/>
              </a:gs>
            </a:gsLst>
            <a:lin ang="18900000" scaled="1"/>
            <a:tileRect/>
          </a:gradFill>
          <a:ln w="2540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矩形 52"/>
          <p:cNvSpPr/>
          <p:nvPr/>
        </p:nvSpPr>
        <p:spPr>
          <a:xfrm>
            <a:off x="1340063" y="1338927"/>
            <a:ext cx="4548954" cy="954107"/>
          </a:xfrm>
          <a:prstGeom prst="rect">
            <a:avLst/>
          </a:prstGeom>
        </p:spPr>
        <p:txBody>
          <a:bodyPr wrap="square">
            <a:spAutoFit/>
          </a:bodyPr>
          <a:lstStyle/>
          <a:p>
            <a:r>
              <a:rPr lang="zh-CN" altLang="en-US" sz="1600" dirty="0">
                <a:solidFill>
                  <a:srgbClr val="4D4D4D"/>
                </a:solidFill>
                <a:ea typeface="微软雅黑" panose="020B0503020204020204" pitchFamily="34" charset="-122"/>
                <a:cs typeface="+mn-ea"/>
                <a:sym typeface="+mn-lt"/>
              </a:rPr>
              <a:t>一天的时间里，我们可能常常在等待。</a:t>
            </a:r>
            <a:endParaRPr lang="en-US" altLang="zh-CN" sz="1600" dirty="0">
              <a:solidFill>
                <a:srgbClr val="4D4D4D"/>
              </a:solidFill>
              <a:ea typeface="微软雅黑" panose="020B0503020204020204" pitchFamily="34" charset="-122"/>
              <a:cs typeface="+mn-ea"/>
              <a:sym typeface="+mn-lt"/>
            </a:endParaRPr>
          </a:p>
          <a:p>
            <a:r>
              <a:rPr lang="zh-CN" altLang="en-US" sz="1600" dirty="0">
                <a:solidFill>
                  <a:srgbClr val="4D4D4D"/>
                </a:solidFill>
                <a:ea typeface="微软雅黑" panose="020B0503020204020204" pitchFamily="34" charset="-122"/>
                <a:cs typeface="+mn-ea"/>
                <a:sym typeface="+mn-lt"/>
              </a:rPr>
              <a:t>不管你多么有效率，总是有人让你等待。</a:t>
            </a:r>
            <a:endParaRPr lang="en-US" altLang="zh-CN" sz="1600" dirty="0">
              <a:solidFill>
                <a:srgbClr val="4D4D4D"/>
              </a:solidFill>
              <a:ea typeface="微软雅黑" panose="020B0503020204020204" pitchFamily="34" charset="-122"/>
              <a:cs typeface="+mn-ea"/>
              <a:sym typeface="+mn-lt"/>
            </a:endParaRPr>
          </a:p>
          <a:p>
            <a:r>
              <a:rPr lang="zh-CN" altLang="en-US" sz="2400" b="1" dirty="0">
                <a:solidFill>
                  <a:srgbClr val="FF0000"/>
                </a:solidFill>
                <a:latin typeface="+mn-ea"/>
              </a:rPr>
              <a:t>等待：</a:t>
            </a:r>
            <a:r>
              <a:rPr lang="zh-CN" altLang="en-US" sz="1600" dirty="0">
                <a:solidFill>
                  <a:srgbClr val="404040"/>
                </a:solidFill>
                <a:latin typeface="+mn-ea"/>
              </a:rPr>
              <a:t>看看新闻，看看学习资料。</a:t>
            </a:r>
          </a:p>
        </p:txBody>
      </p:sp>
      <p:sp>
        <p:nvSpPr>
          <p:cNvPr id="56" name="矩形 55"/>
          <p:cNvSpPr/>
          <p:nvPr/>
        </p:nvSpPr>
        <p:spPr>
          <a:xfrm>
            <a:off x="6427123" y="1889389"/>
            <a:ext cx="643474" cy="338554"/>
          </a:xfrm>
          <a:prstGeom prst="rect">
            <a:avLst/>
          </a:prstGeom>
        </p:spPr>
        <p:txBody>
          <a:bodyPr wrap="square">
            <a:spAutoFit/>
          </a:bodyPr>
          <a:lstStyle/>
          <a:p>
            <a:r>
              <a:rPr lang="en-US" altLang="zh-CN" sz="1600" dirty="0">
                <a:solidFill>
                  <a:srgbClr val="008780"/>
                </a:solidFill>
                <a:latin typeface="方正正准黑简体" panose="02000000000000000000" pitchFamily="2" charset="-122"/>
                <a:ea typeface="方正正准黑简体" panose="02000000000000000000" pitchFamily="2" charset="-122"/>
              </a:rPr>
              <a:t>Wait</a:t>
            </a:r>
            <a:endParaRPr lang="zh-CN" altLang="en-US" sz="1600" dirty="0">
              <a:solidFill>
                <a:srgbClr val="008780"/>
              </a:solidFill>
              <a:latin typeface="方正正准黑简体" panose="02000000000000000000" pitchFamily="2" charset="-122"/>
              <a:ea typeface="方正正准黑简体" panose="02000000000000000000" pitchFamily="2" charset="-122"/>
            </a:endParaRPr>
          </a:p>
        </p:txBody>
      </p:sp>
      <p:cxnSp>
        <p:nvCxnSpPr>
          <p:cNvPr id="59" name="直接连接符 58"/>
          <p:cNvCxnSpPr/>
          <p:nvPr/>
        </p:nvCxnSpPr>
        <p:spPr>
          <a:xfrm>
            <a:off x="6264240" y="1867836"/>
            <a:ext cx="972000" cy="0"/>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6" name="任意多边形 25"/>
          <p:cNvSpPr/>
          <p:nvPr/>
        </p:nvSpPr>
        <p:spPr>
          <a:xfrm>
            <a:off x="5507576" y="1290109"/>
            <a:ext cx="559357" cy="1037230"/>
          </a:xfrm>
          <a:custGeom>
            <a:avLst/>
            <a:gdLst>
              <a:gd name="connsiteX0" fmla="*/ 518615 w 559357"/>
              <a:gd name="connsiteY0" fmla="*/ 0 h 1037230"/>
              <a:gd name="connsiteX1" fmla="*/ 555430 w 559357"/>
              <a:gd name="connsiteY1" fmla="*/ 3711 h 1037230"/>
              <a:gd name="connsiteX2" fmla="*/ 559357 w 559357"/>
              <a:gd name="connsiteY2" fmla="*/ 23164 h 1037230"/>
              <a:gd name="connsiteX3" fmla="*/ 559357 w 559357"/>
              <a:gd name="connsiteY3" fmla="*/ 1033123 h 1037230"/>
              <a:gd name="connsiteX4" fmla="*/ 518615 w 559357"/>
              <a:gd name="connsiteY4" fmla="*/ 1037230 h 1037230"/>
              <a:gd name="connsiteX5" fmla="*/ 0 w 559357"/>
              <a:gd name="connsiteY5" fmla="*/ 518615 h 1037230"/>
              <a:gd name="connsiteX6" fmla="*/ 518615 w 559357"/>
              <a:gd name="connsiteY6" fmla="*/ 0 h 1037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9357" h="1037230">
                <a:moveTo>
                  <a:pt x="518615" y="0"/>
                </a:moveTo>
                <a:lnTo>
                  <a:pt x="555430" y="3711"/>
                </a:lnTo>
                <a:lnTo>
                  <a:pt x="559357" y="23164"/>
                </a:lnTo>
                <a:lnTo>
                  <a:pt x="559357" y="1033123"/>
                </a:lnTo>
                <a:lnTo>
                  <a:pt x="518615" y="1037230"/>
                </a:lnTo>
                <a:cubicBezTo>
                  <a:pt x="232192" y="1037230"/>
                  <a:pt x="0" y="805038"/>
                  <a:pt x="0" y="518615"/>
                </a:cubicBezTo>
                <a:cubicBezTo>
                  <a:pt x="0" y="232192"/>
                  <a:pt x="232192" y="0"/>
                  <a:pt x="518615" y="0"/>
                </a:cubicBezTo>
                <a:close/>
              </a:path>
            </a:pathLst>
          </a:custGeom>
          <a:solidFill>
            <a:srgbClr val="00B9B3"/>
          </a:solidFill>
          <a:ln w="25400">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7" name="任意多边形 26"/>
          <p:cNvSpPr/>
          <p:nvPr/>
        </p:nvSpPr>
        <p:spPr>
          <a:xfrm flipH="1">
            <a:off x="6241259" y="5390264"/>
            <a:ext cx="559357" cy="1037230"/>
          </a:xfrm>
          <a:custGeom>
            <a:avLst/>
            <a:gdLst>
              <a:gd name="connsiteX0" fmla="*/ 518615 w 559357"/>
              <a:gd name="connsiteY0" fmla="*/ 0 h 1037230"/>
              <a:gd name="connsiteX1" fmla="*/ 555430 w 559357"/>
              <a:gd name="connsiteY1" fmla="*/ 3711 h 1037230"/>
              <a:gd name="connsiteX2" fmla="*/ 559357 w 559357"/>
              <a:gd name="connsiteY2" fmla="*/ 23164 h 1037230"/>
              <a:gd name="connsiteX3" fmla="*/ 559357 w 559357"/>
              <a:gd name="connsiteY3" fmla="*/ 1033123 h 1037230"/>
              <a:gd name="connsiteX4" fmla="*/ 518615 w 559357"/>
              <a:gd name="connsiteY4" fmla="*/ 1037230 h 1037230"/>
              <a:gd name="connsiteX5" fmla="*/ 0 w 559357"/>
              <a:gd name="connsiteY5" fmla="*/ 518615 h 1037230"/>
              <a:gd name="connsiteX6" fmla="*/ 518615 w 559357"/>
              <a:gd name="connsiteY6" fmla="*/ 0 h 1037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9357" h="1037230">
                <a:moveTo>
                  <a:pt x="518615" y="0"/>
                </a:moveTo>
                <a:lnTo>
                  <a:pt x="555430" y="3711"/>
                </a:lnTo>
                <a:lnTo>
                  <a:pt x="559357" y="23164"/>
                </a:lnTo>
                <a:lnTo>
                  <a:pt x="559357" y="1033123"/>
                </a:lnTo>
                <a:lnTo>
                  <a:pt x="518615" y="1037230"/>
                </a:lnTo>
                <a:cubicBezTo>
                  <a:pt x="232192" y="1037230"/>
                  <a:pt x="0" y="805038"/>
                  <a:pt x="0" y="518615"/>
                </a:cubicBezTo>
                <a:cubicBezTo>
                  <a:pt x="0" y="232192"/>
                  <a:pt x="232192" y="0"/>
                  <a:pt x="518615" y="0"/>
                </a:cubicBezTo>
                <a:close/>
              </a:path>
            </a:pathLst>
          </a:custGeom>
          <a:solidFill>
            <a:srgbClr val="00B9B3"/>
          </a:solidFill>
          <a:ln w="25400">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grpSp>
        <p:nvGrpSpPr>
          <p:cNvPr id="28" name="组合 27"/>
          <p:cNvGrpSpPr/>
          <p:nvPr/>
        </p:nvGrpSpPr>
        <p:grpSpPr>
          <a:xfrm>
            <a:off x="-19064" y="206785"/>
            <a:ext cx="12211083" cy="6600439"/>
            <a:chOff x="-19064" y="206785"/>
            <a:chExt cx="12211083" cy="6600439"/>
          </a:xfrm>
        </p:grpSpPr>
        <p:grpSp>
          <p:nvGrpSpPr>
            <p:cNvPr id="29" name="组合 28"/>
            <p:cNvGrpSpPr/>
            <p:nvPr/>
          </p:nvGrpSpPr>
          <p:grpSpPr>
            <a:xfrm>
              <a:off x="-19064" y="253534"/>
              <a:ext cx="12211083" cy="6553690"/>
              <a:chOff x="-19064" y="253534"/>
              <a:chExt cx="12211083" cy="6553690"/>
            </a:xfrm>
          </p:grpSpPr>
          <p:sp>
            <p:nvSpPr>
              <p:cNvPr id="31" name="Rectangle 11"/>
              <p:cNvSpPr>
                <a:spLocks noChangeArrowheads="1"/>
              </p:cNvSpPr>
              <p:nvPr/>
            </p:nvSpPr>
            <p:spPr bwMode="gray">
              <a:xfrm flipH="1">
                <a:off x="205524" y="255990"/>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endParaRPr lang="en-US" altLang="zh-CN" sz="1900" dirty="0">
                  <a:solidFill>
                    <a:srgbClr val="FFFFFF"/>
                  </a:solidFill>
                  <a:latin typeface="Foundry Gridnik Medium"/>
                  <a:ea typeface="宋体" pitchFamily="2" charset="-122"/>
                </a:endParaRPr>
              </a:p>
            </p:txBody>
          </p:sp>
          <p:sp>
            <p:nvSpPr>
              <p:cNvPr id="33" name="Rectangle 7"/>
              <p:cNvSpPr>
                <a:spLocks noChangeArrowheads="1"/>
              </p:cNvSpPr>
              <p:nvPr/>
            </p:nvSpPr>
            <p:spPr bwMode="invGray">
              <a:xfrm flipH="1">
                <a:off x="97525" y="6501805"/>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34" name="Freeform 8"/>
              <p:cNvSpPr>
                <a:spLocks/>
              </p:cNvSpPr>
              <p:nvPr/>
            </p:nvSpPr>
            <p:spPr bwMode="invGray">
              <a:xfrm flipH="1">
                <a:off x="-19064" y="6501805"/>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35" name="Rectangle 13"/>
              <p:cNvSpPr/>
              <p:nvPr/>
            </p:nvSpPr>
            <p:spPr bwMode="invGray">
              <a:xfrm>
                <a:off x="107449" y="6445134"/>
                <a:ext cx="417695" cy="292364"/>
              </a:xfrm>
              <a:prstGeom prst="rect">
                <a:avLst/>
              </a:prstGeom>
            </p:spPr>
            <p:txBody>
              <a:bodyPr wrap="none" lIns="121896" tIns="60948" rIns="121896" bIns="60948">
                <a:spAutoFit/>
              </a:bodyPr>
              <a:lstStyle/>
              <a:p>
                <a:pPr algn="ctr"/>
                <a:fld id="{259F4B34-A25D-4DEF-97BC-C4D92417BF9B}" type="slidenum">
                  <a:rPr lang="en-US" sz="1100" smtClean="0">
                    <a:solidFill>
                      <a:schemeClr val="bg1"/>
                    </a:solidFill>
                    <a:latin typeface="Arial" pitchFamily="34" charset="0"/>
                    <a:cs typeface="Arial" pitchFamily="34" charset="0"/>
                  </a:rPr>
                  <a:pPr algn="ctr"/>
                  <a:t>26</a:t>
                </a:fld>
                <a:endParaRPr lang="en-US" sz="1100" dirty="0">
                  <a:solidFill>
                    <a:schemeClr val="bg1"/>
                  </a:solidFill>
                  <a:latin typeface="Arial" pitchFamily="34" charset="0"/>
                  <a:cs typeface="Arial" pitchFamily="34" charset="0"/>
                </a:endParaRPr>
              </a:p>
            </p:txBody>
          </p:sp>
          <p:sp>
            <p:nvSpPr>
              <p:cNvPr id="36" name="TextBox 10"/>
              <p:cNvSpPr txBox="1"/>
              <p:nvPr/>
            </p:nvSpPr>
            <p:spPr bwMode="black">
              <a:xfrm>
                <a:off x="512995" y="6450854"/>
                <a:ext cx="810430"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sz="1100" dirty="0"/>
                  <a:t>时间管理</a:t>
                </a:r>
                <a:endParaRPr lang="en-US" sz="1100" dirty="0"/>
              </a:p>
            </p:txBody>
          </p:sp>
          <p:sp>
            <p:nvSpPr>
              <p:cNvPr id="41" name="Freeform 12"/>
              <p:cNvSpPr>
                <a:spLocks/>
              </p:cNvSpPr>
              <p:nvPr/>
            </p:nvSpPr>
            <p:spPr bwMode="gray">
              <a:xfrm>
                <a:off x="19" y="253534"/>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grpSp>
        <p:sp>
          <p:nvSpPr>
            <p:cNvPr id="30" name="文本框 29"/>
            <p:cNvSpPr txBox="1"/>
            <p:nvPr/>
          </p:nvSpPr>
          <p:spPr>
            <a:xfrm>
              <a:off x="205515" y="206785"/>
              <a:ext cx="2236510" cy="707886"/>
            </a:xfrm>
            <a:prstGeom prst="rect">
              <a:avLst/>
            </a:prstGeom>
            <a:noFill/>
          </p:spPr>
          <p:txBody>
            <a:bodyPr wrap="none" rtlCol="0">
              <a:spAutoFit/>
            </a:bodyPr>
            <a:lstStyle/>
            <a:p>
              <a:r>
                <a:rPr lang="zh-CN" altLang="en-US" sz="4000" dirty="0">
                  <a:solidFill>
                    <a:srgbClr val="FFFF00"/>
                  </a:solidFill>
                  <a:latin typeface="方正正准黑简体" panose="02000000000000000000" pitchFamily="2" charset="-122"/>
                  <a:ea typeface="方正正准黑简体" panose="02000000000000000000" pitchFamily="2" charset="-122"/>
                </a:rPr>
                <a:t>省时之道</a:t>
              </a:r>
            </a:p>
          </p:txBody>
        </p:sp>
      </p:grpSp>
      <p:sp>
        <p:nvSpPr>
          <p:cNvPr id="45" name="矩形 44"/>
          <p:cNvSpPr/>
          <p:nvPr/>
        </p:nvSpPr>
        <p:spPr>
          <a:xfrm>
            <a:off x="6246159" y="1369128"/>
            <a:ext cx="1005403" cy="584775"/>
          </a:xfrm>
          <a:prstGeom prst="rect">
            <a:avLst/>
          </a:prstGeom>
        </p:spPr>
        <p:txBody>
          <a:bodyPr wrap="none">
            <a:spAutoFit/>
          </a:bodyPr>
          <a:lstStyle/>
          <a:p>
            <a:r>
              <a:rPr lang="zh-CN" altLang="en-US" sz="3200" dirty="0">
                <a:solidFill>
                  <a:srgbClr val="008780"/>
                </a:solidFill>
                <a:latin typeface="方正正准黑简体" panose="02000000000000000000" pitchFamily="2" charset="-122"/>
                <a:ea typeface="方正正准黑简体" panose="02000000000000000000" pitchFamily="2" charset="-122"/>
              </a:rPr>
              <a:t>等待</a:t>
            </a:r>
          </a:p>
        </p:txBody>
      </p:sp>
      <p:grpSp>
        <p:nvGrpSpPr>
          <p:cNvPr id="2" name="组合 1"/>
          <p:cNvGrpSpPr/>
          <p:nvPr/>
        </p:nvGrpSpPr>
        <p:grpSpPr>
          <a:xfrm>
            <a:off x="5006647" y="5492692"/>
            <a:ext cx="1005403" cy="826064"/>
            <a:chOff x="6398559" y="1521528"/>
            <a:chExt cx="1005403" cy="826064"/>
          </a:xfrm>
        </p:grpSpPr>
        <p:sp>
          <p:nvSpPr>
            <p:cNvPr id="46" name="矩形 45"/>
            <p:cNvSpPr/>
            <p:nvPr/>
          </p:nvSpPr>
          <p:spPr>
            <a:xfrm>
              <a:off x="6547994" y="2009038"/>
              <a:ext cx="666401" cy="338554"/>
            </a:xfrm>
            <a:prstGeom prst="rect">
              <a:avLst/>
            </a:prstGeom>
          </p:spPr>
          <p:txBody>
            <a:bodyPr wrap="none">
              <a:spAutoFit/>
            </a:bodyPr>
            <a:lstStyle/>
            <a:p>
              <a:r>
                <a:rPr lang="en-US" altLang="zh-CN" sz="1600" dirty="0">
                  <a:solidFill>
                    <a:srgbClr val="008780"/>
                  </a:solidFill>
                  <a:latin typeface="方正正准黑简体" panose="02000000000000000000" pitchFamily="2" charset="-122"/>
                  <a:ea typeface="方正正准黑简体" panose="02000000000000000000" pitchFamily="2" charset="-122"/>
                </a:rPr>
                <a:t>Term</a:t>
              </a:r>
              <a:endParaRPr lang="zh-CN" altLang="en-US" sz="1600" dirty="0">
                <a:solidFill>
                  <a:srgbClr val="008780"/>
                </a:solidFill>
                <a:latin typeface="方正正准黑简体" panose="02000000000000000000" pitchFamily="2" charset="-122"/>
                <a:ea typeface="方正正准黑简体" panose="02000000000000000000" pitchFamily="2" charset="-122"/>
              </a:endParaRPr>
            </a:p>
          </p:txBody>
        </p:sp>
        <p:cxnSp>
          <p:nvCxnSpPr>
            <p:cNvPr id="58" name="直接连接符 57"/>
            <p:cNvCxnSpPr/>
            <p:nvPr/>
          </p:nvCxnSpPr>
          <p:spPr>
            <a:xfrm>
              <a:off x="6410826" y="2020236"/>
              <a:ext cx="972000" cy="0"/>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6398559" y="1521528"/>
              <a:ext cx="1005403" cy="584775"/>
            </a:xfrm>
            <a:prstGeom prst="rect">
              <a:avLst/>
            </a:prstGeom>
          </p:spPr>
          <p:txBody>
            <a:bodyPr wrap="none">
              <a:spAutoFit/>
            </a:bodyPr>
            <a:lstStyle/>
            <a:p>
              <a:r>
                <a:rPr lang="zh-CN" altLang="en-US" sz="3200" dirty="0">
                  <a:solidFill>
                    <a:srgbClr val="008780"/>
                  </a:solidFill>
                  <a:latin typeface="方正正准黑简体" panose="02000000000000000000" pitchFamily="2" charset="-122"/>
                  <a:ea typeface="方正正准黑简体" panose="02000000000000000000" pitchFamily="2" charset="-122"/>
                </a:rPr>
                <a:t>期限</a:t>
              </a:r>
            </a:p>
          </p:txBody>
        </p:sp>
      </p:grpSp>
      <p:sp>
        <p:nvSpPr>
          <p:cNvPr id="61" name="矩形 60"/>
          <p:cNvSpPr/>
          <p:nvPr/>
        </p:nvSpPr>
        <p:spPr>
          <a:xfrm>
            <a:off x="6219851" y="2648973"/>
            <a:ext cx="5161599" cy="2850011"/>
          </a:xfrm>
          <a:prstGeom prst="rect">
            <a:avLst/>
          </a:prstGeom>
        </p:spPr>
        <p:txBody>
          <a:bodyPr wrap="square">
            <a:spAutoFit/>
          </a:bodyPr>
          <a:lstStyle/>
          <a:p>
            <a:pPr marL="285750" indent="-285750">
              <a:lnSpc>
                <a:spcPct val="140000"/>
              </a:lnSpc>
              <a:buFont typeface="Arial" panose="020B0604020202020204" pitchFamily="34" charset="0"/>
              <a:buChar char="•"/>
            </a:pPr>
            <a:r>
              <a:rPr lang="zh-CN" altLang="en-US" sz="1600" dirty="0">
                <a:solidFill>
                  <a:srgbClr val="404040"/>
                </a:solidFill>
                <a:latin typeface="+mn-ea"/>
              </a:rPr>
              <a:t>制作列表，使自己做事井井有条，避免浪费时间</a:t>
            </a:r>
          </a:p>
          <a:p>
            <a:pPr marL="285750" indent="-285750">
              <a:lnSpc>
                <a:spcPct val="140000"/>
              </a:lnSpc>
              <a:buFont typeface="Arial" panose="020B0604020202020204" pitchFamily="34" charset="0"/>
              <a:buChar char="•"/>
            </a:pPr>
            <a:r>
              <a:rPr lang="zh-CN" altLang="en-US" sz="1600" dirty="0">
                <a:solidFill>
                  <a:srgbClr val="404040"/>
                </a:solidFill>
                <a:latin typeface="+mn-ea"/>
              </a:rPr>
              <a:t>最好的列表记录工具是纸和笔 </a:t>
            </a:r>
          </a:p>
          <a:p>
            <a:pPr marL="285750" indent="-285750">
              <a:lnSpc>
                <a:spcPct val="140000"/>
              </a:lnSpc>
              <a:buFont typeface="Arial" panose="020B0604020202020204" pitchFamily="34" charset="0"/>
              <a:buChar char="•"/>
            </a:pPr>
            <a:r>
              <a:rPr lang="zh-CN" altLang="en-US" sz="1600" dirty="0">
                <a:solidFill>
                  <a:srgbClr val="404040"/>
                </a:solidFill>
                <a:latin typeface="+mn-ea"/>
              </a:rPr>
              <a:t>列表不必要工整</a:t>
            </a:r>
          </a:p>
          <a:p>
            <a:pPr marL="285750" indent="-285750">
              <a:lnSpc>
                <a:spcPct val="140000"/>
              </a:lnSpc>
              <a:buFont typeface="Arial" panose="020B0604020202020204" pitchFamily="34" charset="0"/>
              <a:buChar char="•"/>
            </a:pPr>
            <a:r>
              <a:rPr lang="zh-CN" altLang="en-US" sz="1600" dirty="0">
                <a:solidFill>
                  <a:srgbClr val="404040"/>
                </a:solidFill>
                <a:latin typeface="+mn-ea"/>
              </a:rPr>
              <a:t>列表一定要随手可及</a:t>
            </a:r>
          </a:p>
          <a:p>
            <a:pPr marL="285750" indent="-285750">
              <a:lnSpc>
                <a:spcPct val="140000"/>
              </a:lnSpc>
              <a:buFont typeface="Arial" panose="020B0604020202020204" pitchFamily="34" charset="0"/>
              <a:buChar char="•"/>
            </a:pPr>
            <a:r>
              <a:rPr lang="zh-CN" altLang="en-US" sz="1600" dirty="0">
                <a:solidFill>
                  <a:srgbClr val="404040"/>
                </a:solidFill>
                <a:latin typeface="+mn-ea"/>
              </a:rPr>
              <a:t>最重要的任务永远只有一个 </a:t>
            </a:r>
          </a:p>
          <a:p>
            <a:pPr marL="285750" indent="-285750">
              <a:lnSpc>
                <a:spcPct val="140000"/>
              </a:lnSpc>
              <a:buFont typeface="Arial" panose="020B0604020202020204" pitchFamily="34" charset="0"/>
              <a:buChar char="•"/>
            </a:pPr>
            <a:r>
              <a:rPr lang="zh-CN" altLang="en-US" sz="1600" dirty="0">
                <a:solidFill>
                  <a:srgbClr val="404040"/>
                </a:solidFill>
                <a:latin typeface="+mn-ea"/>
              </a:rPr>
              <a:t>制作专门的下一个阶段任务列表</a:t>
            </a:r>
          </a:p>
          <a:p>
            <a:pPr marL="285750" indent="-285750">
              <a:lnSpc>
                <a:spcPct val="140000"/>
              </a:lnSpc>
              <a:buFont typeface="Arial" panose="020B0604020202020204" pitchFamily="34" charset="0"/>
              <a:buChar char="•"/>
            </a:pPr>
            <a:r>
              <a:rPr lang="zh-CN" altLang="en-US" sz="1600" dirty="0">
                <a:solidFill>
                  <a:srgbClr val="404040"/>
                </a:solidFill>
                <a:latin typeface="+mn-ea"/>
              </a:rPr>
              <a:t>给你的每一个任务指定一个核对时间列表</a:t>
            </a:r>
          </a:p>
          <a:p>
            <a:pPr marL="285750" indent="-285750">
              <a:lnSpc>
                <a:spcPct val="140000"/>
              </a:lnSpc>
              <a:buFont typeface="Arial" panose="020B0604020202020204" pitchFamily="34" charset="0"/>
              <a:buChar char="•"/>
            </a:pPr>
            <a:r>
              <a:rPr lang="zh-CN" altLang="en-US" sz="1600" dirty="0">
                <a:solidFill>
                  <a:srgbClr val="404040"/>
                </a:solidFill>
                <a:latin typeface="+mn-ea"/>
              </a:rPr>
              <a:t>列表一旦开始执行就一个要执行到底</a:t>
            </a:r>
          </a:p>
        </p:txBody>
      </p:sp>
      <p:sp>
        <p:nvSpPr>
          <p:cNvPr id="42" name="矩形 41"/>
          <p:cNvSpPr/>
          <p:nvPr/>
        </p:nvSpPr>
        <p:spPr>
          <a:xfrm>
            <a:off x="5488212" y="1601225"/>
            <a:ext cx="595035" cy="523220"/>
          </a:xfrm>
          <a:prstGeom prst="rect">
            <a:avLst/>
          </a:prstGeom>
        </p:spPr>
        <p:txBody>
          <a:bodyPr wrap="none">
            <a:spAutoFit/>
          </a:bodyPr>
          <a:lstStyle/>
          <a:p>
            <a:r>
              <a:rPr lang="en-US" altLang="zh-CN" sz="2800" dirty="0">
                <a:solidFill>
                  <a:schemeClr val="bg1"/>
                </a:solidFill>
                <a:latin typeface="方正正准黑简体" panose="02000000000000000000" pitchFamily="2" charset="-122"/>
                <a:ea typeface="方正正准黑简体" panose="02000000000000000000" pitchFamily="2" charset="-122"/>
              </a:rPr>
              <a:t>01</a:t>
            </a:r>
            <a:endParaRPr lang="zh-CN" altLang="en-US" sz="3200" dirty="0">
              <a:solidFill>
                <a:schemeClr val="bg1"/>
              </a:solidFill>
              <a:latin typeface="方正正准黑简体" panose="02000000000000000000" pitchFamily="2" charset="-122"/>
              <a:ea typeface="方正正准黑简体" panose="02000000000000000000" pitchFamily="2" charset="-122"/>
            </a:endParaRPr>
          </a:p>
        </p:txBody>
      </p:sp>
      <p:sp>
        <p:nvSpPr>
          <p:cNvPr id="50" name="矩形 49"/>
          <p:cNvSpPr/>
          <p:nvPr/>
        </p:nvSpPr>
        <p:spPr>
          <a:xfrm>
            <a:off x="6181919" y="5678017"/>
            <a:ext cx="659155" cy="523220"/>
          </a:xfrm>
          <a:prstGeom prst="rect">
            <a:avLst/>
          </a:prstGeom>
        </p:spPr>
        <p:txBody>
          <a:bodyPr wrap="none">
            <a:spAutoFit/>
          </a:bodyPr>
          <a:lstStyle/>
          <a:p>
            <a:r>
              <a:rPr lang="en-US" altLang="zh-CN" sz="2800" dirty="0">
                <a:solidFill>
                  <a:schemeClr val="bg1"/>
                </a:solidFill>
                <a:latin typeface="方正正准黑简体" panose="02000000000000000000" pitchFamily="2" charset="-122"/>
                <a:ea typeface="方正正准黑简体" panose="02000000000000000000" pitchFamily="2" charset="-122"/>
              </a:rPr>
              <a:t>02</a:t>
            </a:r>
            <a:endParaRPr lang="zh-CN" altLang="en-US" sz="2800" dirty="0">
              <a:solidFill>
                <a:schemeClr val="bg1"/>
              </a:solidFill>
              <a:latin typeface="方正正准黑简体" panose="02000000000000000000" pitchFamily="2" charset="-122"/>
              <a:ea typeface="方正正准黑简体" panose="02000000000000000000" pitchFamily="2" charset="-122"/>
            </a:endParaRPr>
          </a:p>
        </p:txBody>
      </p:sp>
    </p:spTree>
    <p:extLst>
      <p:ext uri="{BB962C8B-B14F-4D97-AF65-F5344CB8AC3E}">
        <p14:creationId xmlns:p14="http://schemas.microsoft.com/office/powerpoint/2010/main" val="26415174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任意多边形 46"/>
          <p:cNvSpPr/>
          <p:nvPr/>
        </p:nvSpPr>
        <p:spPr>
          <a:xfrm>
            <a:off x="10276763" y="5601387"/>
            <a:ext cx="1109655" cy="1076937"/>
          </a:xfrm>
          <a:custGeom>
            <a:avLst/>
            <a:gdLst>
              <a:gd name="connsiteX0" fmla="*/ 163610 w 2343038"/>
              <a:gd name="connsiteY0" fmla="*/ 151994 h 1307857"/>
              <a:gd name="connsiteX1" fmla="*/ 163610 w 2343038"/>
              <a:gd name="connsiteY1" fmla="*/ 1155863 h 1307857"/>
              <a:gd name="connsiteX2" fmla="*/ 2179428 w 2343038"/>
              <a:gd name="connsiteY2" fmla="*/ 1155863 h 1307857"/>
              <a:gd name="connsiteX3" fmla="*/ 2179428 w 2343038"/>
              <a:gd name="connsiteY3" fmla="*/ 151994 h 1307857"/>
              <a:gd name="connsiteX4" fmla="*/ 0 w 2343038"/>
              <a:gd name="connsiteY4" fmla="*/ 0 h 1307857"/>
              <a:gd name="connsiteX5" fmla="*/ 2343038 w 2343038"/>
              <a:gd name="connsiteY5" fmla="*/ 0 h 1307857"/>
              <a:gd name="connsiteX6" fmla="*/ 2343038 w 2343038"/>
              <a:gd name="connsiteY6" fmla="*/ 1307857 h 1307857"/>
              <a:gd name="connsiteX7" fmla="*/ 0 w 2343038"/>
              <a:gd name="connsiteY7" fmla="*/ 1307857 h 1307857"/>
              <a:gd name="connsiteX0" fmla="*/ 163610 w 2343038"/>
              <a:gd name="connsiteY0" fmla="*/ 151994 h 1307857"/>
              <a:gd name="connsiteX1" fmla="*/ 163610 w 2343038"/>
              <a:gd name="connsiteY1" fmla="*/ 1155863 h 1307857"/>
              <a:gd name="connsiteX2" fmla="*/ 2179428 w 2343038"/>
              <a:gd name="connsiteY2" fmla="*/ 1155863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1225184 w 2343038"/>
              <a:gd name="connsiteY6" fmla="*/ 10794 h 1307857"/>
              <a:gd name="connsiteX7" fmla="*/ 2343038 w 2343038"/>
              <a:gd name="connsiteY7" fmla="*/ 1307857 h 1307857"/>
              <a:gd name="connsiteX8" fmla="*/ 0 w 2343038"/>
              <a:gd name="connsiteY8" fmla="*/ 1307857 h 1307857"/>
              <a:gd name="connsiteX9" fmla="*/ 0 w 2343038"/>
              <a:gd name="connsiteY9" fmla="*/ 0 h 1307857"/>
              <a:gd name="connsiteX0" fmla="*/ 163610 w 1225184"/>
              <a:gd name="connsiteY0" fmla="*/ 151994 h 1307857"/>
              <a:gd name="connsiteX1" fmla="*/ 163610 w 1225184"/>
              <a:gd name="connsiteY1" fmla="*/ 1155863 h 1307857"/>
              <a:gd name="connsiteX2" fmla="*/ 1081360 w 1225184"/>
              <a:gd name="connsiteY2" fmla="*/ 1155862 h 1307857"/>
              <a:gd name="connsiteX3" fmla="*/ 1081360 w 1225184"/>
              <a:gd name="connsiteY3" fmla="*/ 151995 h 1307857"/>
              <a:gd name="connsiteX4" fmla="*/ 163610 w 1225184"/>
              <a:gd name="connsiteY4" fmla="*/ 151994 h 1307857"/>
              <a:gd name="connsiteX5" fmla="*/ 0 w 1225184"/>
              <a:gd name="connsiteY5" fmla="*/ 0 h 1307857"/>
              <a:gd name="connsiteX6" fmla="*/ 1225184 w 1225184"/>
              <a:gd name="connsiteY6" fmla="*/ 10794 h 1307857"/>
              <a:gd name="connsiteX7" fmla="*/ 1205399 w 1225184"/>
              <a:gd name="connsiteY7" fmla="*/ 1307857 h 1307857"/>
              <a:gd name="connsiteX8" fmla="*/ 0 w 1225184"/>
              <a:gd name="connsiteY8" fmla="*/ 1307857 h 1307857"/>
              <a:gd name="connsiteX9" fmla="*/ 0 w 1225184"/>
              <a:gd name="connsiteY9" fmla="*/ 0 h 1307857"/>
              <a:gd name="connsiteX0" fmla="*/ 163610 w 1353787"/>
              <a:gd name="connsiteY0" fmla="*/ 151994 h 1307857"/>
              <a:gd name="connsiteX1" fmla="*/ 163610 w 1353787"/>
              <a:gd name="connsiteY1" fmla="*/ 1155863 h 1307857"/>
              <a:gd name="connsiteX2" fmla="*/ 1081360 w 1353787"/>
              <a:gd name="connsiteY2" fmla="*/ 1155862 h 1307857"/>
              <a:gd name="connsiteX3" fmla="*/ 1081360 w 1353787"/>
              <a:gd name="connsiteY3" fmla="*/ 151995 h 1307857"/>
              <a:gd name="connsiteX4" fmla="*/ 163610 w 1353787"/>
              <a:gd name="connsiteY4" fmla="*/ 151994 h 1307857"/>
              <a:gd name="connsiteX5" fmla="*/ 0 w 1353787"/>
              <a:gd name="connsiteY5" fmla="*/ 0 h 1307857"/>
              <a:gd name="connsiteX6" fmla="*/ 1353787 w 1353787"/>
              <a:gd name="connsiteY6" fmla="*/ 10794 h 1307857"/>
              <a:gd name="connsiteX7" fmla="*/ 1205399 w 1353787"/>
              <a:gd name="connsiteY7" fmla="*/ 1307857 h 1307857"/>
              <a:gd name="connsiteX8" fmla="*/ 0 w 1353787"/>
              <a:gd name="connsiteY8" fmla="*/ 1307857 h 1307857"/>
              <a:gd name="connsiteX9" fmla="*/ 0 w 1353787"/>
              <a:gd name="connsiteY9" fmla="*/ 0 h 1307857"/>
              <a:gd name="connsiteX0" fmla="*/ 163610 w 1244969"/>
              <a:gd name="connsiteY0" fmla="*/ 151994 h 1307857"/>
              <a:gd name="connsiteX1" fmla="*/ 163610 w 1244969"/>
              <a:gd name="connsiteY1" fmla="*/ 1155863 h 1307857"/>
              <a:gd name="connsiteX2" fmla="*/ 1081360 w 1244969"/>
              <a:gd name="connsiteY2" fmla="*/ 1155862 h 1307857"/>
              <a:gd name="connsiteX3" fmla="*/ 1081360 w 1244969"/>
              <a:gd name="connsiteY3" fmla="*/ 151995 h 1307857"/>
              <a:gd name="connsiteX4" fmla="*/ 163610 w 1244969"/>
              <a:gd name="connsiteY4" fmla="*/ 151994 h 1307857"/>
              <a:gd name="connsiteX5" fmla="*/ 0 w 1244969"/>
              <a:gd name="connsiteY5" fmla="*/ 0 h 1307857"/>
              <a:gd name="connsiteX6" fmla="*/ 1244969 w 1244969"/>
              <a:gd name="connsiteY6" fmla="*/ 21587 h 1307857"/>
              <a:gd name="connsiteX7" fmla="*/ 1205399 w 1244969"/>
              <a:gd name="connsiteY7" fmla="*/ 1307857 h 1307857"/>
              <a:gd name="connsiteX8" fmla="*/ 0 w 1244969"/>
              <a:gd name="connsiteY8" fmla="*/ 1307857 h 1307857"/>
              <a:gd name="connsiteX9" fmla="*/ 0 w 1244969"/>
              <a:gd name="connsiteY9" fmla="*/ 0 h 1307857"/>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05399 w 1235076"/>
              <a:gd name="connsiteY7" fmla="*/ 1307857 h 1307857"/>
              <a:gd name="connsiteX8" fmla="*/ 0 w 1235076"/>
              <a:gd name="connsiteY8" fmla="*/ 1307857 h 1307857"/>
              <a:gd name="connsiteX9" fmla="*/ 0 w 1235076"/>
              <a:gd name="connsiteY9" fmla="*/ 0 h 1307857"/>
              <a:gd name="connsiteX0" fmla="*/ 163610 w 1274646"/>
              <a:gd name="connsiteY0" fmla="*/ 151994 h 1329444"/>
              <a:gd name="connsiteX1" fmla="*/ 163610 w 1274646"/>
              <a:gd name="connsiteY1" fmla="*/ 1155863 h 1329444"/>
              <a:gd name="connsiteX2" fmla="*/ 1081360 w 1274646"/>
              <a:gd name="connsiteY2" fmla="*/ 1155862 h 1329444"/>
              <a:gd name="connsiteX3" fmla="*/ 1081360 w 1274646"/>
              <a:gd name="connsiteY3" fmla="*/ 151995 h 1329444"/>
              <a:gd name="connsiteX4" fmla="*/ 163610 w 1274646"/>
              <a:gd name="connsiteY4" fmla="*/ 151994 h 1329444"/>
              <a:gd name="connsiteX5" fmla="*/ 0 w 1274646"/>
              <a:gd name="connsiteY5" fmla="*/ 0 h 1329444"/>
              <a:gd name="connsiteX6" fmla="*/ 1235076 w 1274646"/>
              <a:gd name="connsiteY6" fmla="*/ 0 h 1329444"/>
              <a:gd name="connsiteX7" fmla="*/ 1274646 w 1274646"/>
              <a:gd name="connsiteY7" fmla="*/ 1329444 h 1329444"/>
              <a:gd name="connsiteX8" fmla="*/ 0 w 1274646"/>
              <a:gd name="connsiteY8" fmla="*/ 1307857 h 1329444"/>
              <a:gd name="connsiteX9" fmla="*/ 0 w 127464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25183 w 1235076"/>
              <a:gd name="connsiteY7" fmla="*/ 1297063 h 1307857"/>
              <a:gd name="connsiteX8" fmla="*/ 0 w 1235076"/>
              <a:gd name="connsiteY8" fmla="*/ 1307857 h 1307857"/>
              <a:gd name="connsiteX9" fmla="*/ 0 w 1235076"/>
              <a:gd name="connsiteY9" fmla="*/ 0 h 130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5076" h="1307857">
                <a:moveTo>
                  <a:pt x="163610" y="151994"/>
                </a:moveTo>
                <a:lnTo>
                  <a:pt x="163610" y="1155863"/>
                </a:lnTo>
                <a:lnTo>
                  <a:pt x="1081360" y="1155862"/>
                </a:lnTo>
                <a:lnTo>
                  <a:pt x="1081360" y="151995"/>
                </a:lnTo>
                <a:lnTo>
                  <a:pt x="163610" y="151994"/>
                </a:lnTo>
                <a:close/>
                <a:moveTo>
                  <a:pt x="0" y="0"/>
                </a:moveTo>
                <a:lnTo>
                  <a:pt x="1235076" y="0"/>
                </a:lnTo>
                <a:cubicBezTo>
                  <a:pt x="1231778" y="432354"/>
                  <a:pt x="1228481" y="864709"/>
                  <a:pt x="1225183" y="1297063"/>
                </a:cubicBezTo>
                <a:lnTo>
                  <a:pt x="0" y="1307857"/>
                </a:lnTo>
                <a:lnTo>
                  <a:pt x="0" y="0"/>
                </a:lnTo>
                <a:close/>
              </a:path>
            </a:pathLst>
          </a:custGeom>
          <a:gradFill flip="none" rotWithShape="1">
            <a:gsLst>
              <a:gs pos="0">
                <a:srgbClr val="FCFCFC"/>
              </a:gs>
              <a:gs pos="100000">
                <a:srgbClr val="CFCDCA"/>
              </a:gs>
            </a:gsLst>
            <a:lin ang="18900000" scaled="1"/>
            <a:tileRect/>
          </a:gradFill>
          <a:ln w="190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任意多边形 42"/>
          <p:cNvSpPr/>
          <p:nvPr/>
        </p:nvSpPr>
        <p:spPr>
          <a:xfrm>
            <a:off x="9740455" y="2193050"/>
            <a:ext cx="1505722" cy="1461326"/>
          </a:xfrm>
          <a:custGeom>
            <a:avLst/>
            <a:gdLst>
              <a:gd name="connsiteX0" fmla="*/ 163610 w 2343038"/>
              <a:gd name="connsiteY0" fmla="*/ 151994 h 1307857"/>
              <a:gd name="connsiteX1" fmla="*/ 163610 w 2343038"/>
              <a:gd name="connsiteY1" fmla="*/ 1155863 h 1307857"/>
              <a:gd name="connsiteX2" fmla="*/ 2179428 w 2343038"/>
              <a:gd name="connsiteY2" fmla="*/ 1155863 h 1307857"/>
              <a:gd name="connsiteX3" fmla="*/ 2179428 w 2343038"/>
              <a:gd name="connsiteY3" fmla="*/ 151994 h 1307857"/>
              <a:gd name="connsiteX4" fmla="*/ 0 w 2343038"/>
              <a:gd name="connsiteY4" fmla="*/ 0 h 1307857"/>
              <a:gd name="connsiteX5" fmla="*/ 2343038 w 2343038"/>
              <a:gd name="connsiteY5" fmla="*/ 0 h 1307857"/>
              <a:gd name="connsiteX6" fmla="*/ 2343038 w 2343038"/>
              <a:gd name="connsiteY6" fmla="*/ 1307857 h 1307857"/>
              <a:gd name="connsiteX7" fmla="*/ 0 w 2343038"/>
              <a:gd name="connsiteY7" fmla="*/ 1307857 h 1307857"/>
              <a:gd name="connsiteX0" fmla="*/ 163610 w 2343038"/>
              <a:gd name="connsiteY0" fmla="*/ 151994 h 1307857"/>
              <a:gd name="connsiteX1" fmla="*/ 163610 w 2343038"/>
              <a:gd name="connsiteY1" fmla="*/ 1155863 h 1307857"/>
              <a:gd name="connsiteX2" fmla="*/ 2179428 w 2343038"/>
              <a:gd name="connsiteY2" fmla="*/ 1155863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1225184 w 2343038"/>
              <a:gd name="connsiteY6" fmla="*/ 10794 h 1307857"/>
              <a:gd name="connsiteX7" fmla="*/ 2343038 w 2343038"/>
              <a:gd name="connsiteY7" fmla="*/ 1307857 h 1307857"/>
              <a:gd name="connsiteX8" fmla="*/ 0 w 2343038"/>
              <a:gd name="connsiteY8" fmla="*/ 1307857 h 1307857"/>
              <a:gd name="connsiteX9" fmla="*/ 0 w 2343038"/>
              <a:gd name="connsiteY9" fmla="*/ 0 h 1307857"/>
              <a:gd name="connsiteX0" fmla="*/ 163610 w 1225184"/>
              <a:gd name="connsiteY0" fmla="*/ 151994 h 1307857"/>
              <a:gd name="connsiteX1" fmla="*/ 163610 w 1225184"/>
              <a:gd name="connsiteY1" fmla="*/ 1155863 h 1307857"/>
              <a:gd name="connsiteX2" fmla="*/ 1081360 w 1225184"/>
              <a:gd name="connsiteY2" fmla="*/ 1155862 h 1307857"/>
              <a:gd name="connsiteX3" fmla="*/ 1081360 w 1225184"/>
              <a:gd name="connsiteY3" fmla="*/ 151995 h 1307857"/>
              <a:gd name="connsiteX4" fmla="*/ 163610 w 1225184"/>
              <a:gd name="connsiteY4" fmla="*/ 151994 h 1307857"/>
              <a:gd name="connsiteX5" fmla="*/ 0 w 1225184"/>
              <a:gd name="connsiteY5" fmla="*/ 0 h 1307857"/>
              <a:gd name="connsiteX6" fmla="*/ 1225184 w 1225184"/>
              <a:gd name="connsiteY6" fmla="*/ 10794 h 1307857"/>
              <a:gd name="connsiteX7" fmla="*/ 1205399 w 1225184"/>
              <a:gd name="connsiteY7" fmla="*/ 1307857 h 1307857"/>
              <a:gd name="connsiteX8" fmla="*/ 0 w 1225184"/>
              <a:gd name="connsiteY8" fmla="*/ 1307857 h 1307857"/>
              <a:gd name="connsiteX9" fmla="*/ 0 w 1225184"/>
              <a:gd name="connsiteY9" fmla="*/ 0 h 1307857"/>
              <a:gd name="connsiteX0" fmla="*/ 163610 w 1353787"/>
              <a:gd name="connsiteY0" fmla="*/ 151994 h 1307857"/>
              <a:gd name="connsiteX1" fmla="*/ 163610 w 1353787"/>
              <a:gd name="connsiteY1" fmla="*/ 1155863 h 1307857"/>
              <a:gd name="connsiteX2" fmla="*/ 1081360 w 1353787"/>
              <a:gd name="connsiteY2" fmla="*/ 1155862 h 1307857"/>
              <a:gd name="connsiteX3" fmla="*/ 1081360 w 1353787"/>
              <a:gd name="connsiteY3" fmla="*/ 151995 h 1307857"/>
              <a:gd name="connsiteX4" fmla="*/ 163610 w 1353787"/>
              <a:gd name="connsiteY4" fmla="*/ 151994 h 1307857"/>
              <a:gd name="connsiteX5" fmla="*/ 0 w 1353787"/>
              <a:gd name="connsiteY5" fmla="*/ 0 h 1307857"/>
              <a:gd name="connsiteX6" fmla="*/ 1353787 w 1353787"/>
              <a:gd name="connsiteY6" fmla="*/ 10794 h 1307857"/>
              <a:gd name="connsiteX7" fmla="*/ 1205399 w 1353787"/>
              <a:gd name="connsiteY7" fmla="*/ 1307857 h 1307857"/>
              <a:gd name="connsiteX8" fmla="*/ 0 w 1353787"/>
              <a:gd name="connsiteY8" fmla="*/ 1307857 h 1307857"/>
              <a:gd name="connsiteX9" fmla="*/ 0 w 1353787"/>
              <a:gd name="connsiteY9" fmla="*/ 0 h 1307857"/>
              <a:gd name="connsiteX0" fmla="*/ 163610 w 1244969"/>
              <a:gd name="connsiteY0" fmla="*/ 151994 h 1307857"/>
              <a:gd name="connsiteX1" fmla="*/ 163610 w 1244969"/>
              <a:gd name="connsiteY1" fmla="*/ 1155863 h 1307857"/>
              <a:gd name="connsiteX2" fmla="*/ 1081360 w 1244969"/>
              <a:gd name="connsiteY2" fmla="*/ 1155862 h 1307857"/>
              <a:gd name="connsiteX3" fmla="*/ 1081360 w 1244969"/>
              <a:gd name="connsiteY3" fmla="*/ 151995 h 1307857"/>
              <a:gd name="connsiteX4" fmla="*/ 163610 w 1244969"/>
              <a:gd name="connsiteY4" fmla="*/ 151994 h 1307857"/>
              <a:gd name="connsiteX5" fmla="*/ 0 w 1244969"/>
              <a:gd name="connsiteY5" fmla="*/ 0 h 1307857"/>
              <a:gd name="connsiteX6" fmla="*/ 1244969 w 1244969"/>
              <a:gd name="connsiteY6" fmla="*/ 21587 h 1307857"/>
              <a:gd name="connsiteX7" fmla="*/ 1205399 w 1244969"/>
              <a:gd name="connsiteY7" fmla="*/ 1307857 h 1307857"/>
              <a:gd name="connsiteX8" fmla="*/ 0 w 1244969"/>
              <a:gd name="connsiteY8" fmla="*/ 1307857 h 1307857"/>
              <a:gd name="connsiteX9" fmla="*/ 0 w 1244969"/>
              <a:gd name="connsiteY9" fmla="*/ 0 h 1307857"/>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05399 w 1235076"/>
              <a:gd name="connsiteY7" fmla="*/ 1307857 h 1307857"/>
              <a:gd name="connsiteX8" fmla="*/ 0 w 1235076"/>
              <a:gd name="connsiteY8" fmla="*/ 1307857 h 1307857"/>
              <a:gd name="connsiteX9" fmla="*/ 0 w 1235076"/>
              <a:gd name="connsiteY9" fmla="*/ 0 h 1307857"/>
              <a:gd name="connsiteX0" fmla="*/ 163610 w 1274646"/>
              <a:gd name="connsiteY0" fmla="*/ 151994 h 1329444"/>
              <a:gd name="connsiteX1" fmla="*/ 163610 w 1274646"/>
              <a:gd name="connsiteY1" fmla="*/ 1155863 h 1329444"/>
              <a:gd name="connsiteX2" fmla="*/ 1081360 w 1274646"/>
              <a:gd name="connsiteY2" fmla="*/ 1155862 h 1329444"/>
              <a:gd name="connsiteX3" fmla="*/ 1081360 w 1274646"/>
              <a:gd name="connsiteY3" fmla="*/ 151995 h 1329444"/>
              <a:gd name="connsiteX4" fmla="*/ 163610 w 1274646"/>
              <a:gd name="connsiteY4" fmla="*/ 151994 h 1329444"/>
              <a:gd name="connsiteX5" fmla="*/ 0 w 1274646"/>
              <a:gd name="connsiteY5" fmla="*/ 0 h 1329444"/>
              <a:gd name="connsiteX6" fmla="*/ 1235076 w 1274646"/>
              <a:gd name="connsiteY6" fmla="*/ 0 h 1329444"/>
              <a:gd name="connsiteX7" fmla="*/ 1274646 w 1274646"/>
              <a:gd name="connsiteY7" fmla="*/ 1329444 h 1329444"/>
              <a:gd name="connsiteX8" fmla="*/ 0 w 1274646"/>
              <a:gd name="connsiteY8" fmla="*/ 1307857 h 1329444"/>
              <a:gd name="connsiteX9" fmla="*/ 0 w 127464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25183 w 1235076"/>
              <a:gd name="connsiteY7" fmla="*/ 1297063 h 1307857"/>
              <a:gd name="connsiteX8" fmla="*/ 0 w 1235076"/>
              <a:gd name="connsiteY8" fmla="*/ 1307857 h 1307857"/>
              <a:gd name="connsiteX9" fmla="*/ 0 w 1235076"/>
              <a:gd name="connsiteY9" fmla="*/ 0 h 130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5076" h="1307857">
                <a:moveTo>
                  <a:pt x="163610" y="151994"/>
                </a:moveTo>
                <a:lnTo>
                  <a:pt x="163610" y="1155863"/>
                </a:lnTo>
                <a:lnTo>
                  <a:pt x="1081360" y="1155862"/>
                </a:lnTo>
                <a:lnTo>
                  <a:pt x="1081360" y="151995"/>
                </a:lnTo>
                <a:lnTo>
                  <a:pt x="163610" y="151994"/>
                </a:lnTo>
                <a:close/>
                <a:moveTo>
                  <a:pt x="0" y="0"/>
                </a:moveTo>
                <a:lnTo>
                  <a:pt x="1235076" y="0"/>
                </a:lnTo>
                <a:cubicBezTo>
                  <a:pt x="1231778" y="432354"/>
                  <a:pt x="1228481" y="864709"/>
                  <a:pt x="1225183" y="1297063"/>
                </a:cubicBezTo>
                <a:lnTo>
                  <a:pt x="0" y="1307857"/>
                </a:lnTo>
                <a:lnTo>
                  <a:pt x="0" y="0"/>
                </a:lnTo>
                <a:close/>
              </a:path>
            </a:pathLst>
          </a:custGeom>
          <a:gradFill flip="none" rotWithShape="1">
            <a:gsLst>
              <a:gs pos="0">
                <a:srgbClr val="FCFCFC"/>
              </a:gs>
              <a:gs pos="100000">
                <a:srgbClr val="CFCDCA"/>
              </a:gs>
            </a:gsLst>
            <a:lin ang="18900000" scaled="1"/>
            <a:tileRect/>
          </a:gradFill>
          <a:ln w="190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任意多边形 31"/>
          <p:cNvSpPr/>
          <p:nvPr/>
        </p:nvSpPr>
        <p:spPr>
          <a:xfrm>
            <a:off x="720153" y="1247297"/>
            <a:ext cx="682986" cy="662848"/>
          </a:xfrm>
          <a:custGeom>
            <a:avLst/>
            <a:gdLst>
              <a:gd name="connsiteX0" fmla="*/ 163610 w 2343038"/>
              <a:gd name="connsiteY0" fmla="*/ 151994 h 1307857"/>
              <a:gd name="connsiteX1" fmla="*/ 163610 w 2343038"/>
              <a:gd name="connsiteY1" fmla="*/ 1155863 h 1307857"/>
              <a:gd name="connsiteX2" fmla="*/ 2179428 w 2343038"/>
              <a:gd name="connsiteY2" fmla="*/ 1155863 h 1307857"/>
              <a:gd name="connsiteX3" fmla="*/ 2179428 w 2343038"/>
              <a:gd name="connsiteY3" fmla="*/ 151994 h 1307857"/>
              <a:gd name="connsiteX4" fmla="*/ 0 w 2343038"/>
              <a:gd name="connsiteY4" fmla="*/ 0 h 1307857"/>
              <a:gd name="connsiteX5" fmla="*/ 2343038 w 2343038"/>
              <a:gd name="connsiteY5" fmla="*/ 0 h 1307857"/>
              <a:gd name="connsiteX6" fmla="*/ 2343038 w 2343038"/>
              <a:gd name="connsiteY6" fmla="*/ 1307857 h 1307857"/>
              <a:gd name="connsiteX7" fmla="*/ 0 w 2343038"/>
              <a:gd name="connsiteY7" fmla="*/ 1307857 h 1307857"/>
              <a:gd name="connsiteX0" fmla="*/ 163610 w 2343038"/>
              <a:gd name="connsiteY0" fmla="*/ 151994 h 1307857"/>
              <a:gd name="connsiteX1" fmla="*/ 163610 w 2343038"/>
              <a:gd name="connsiteY1" fmla="*/ 1155863 h 1307857"/>
              <a:gd name="connsiteX2" fmla="*/ 2179428 w 2343038"/>
              <a:gd name="connsiteY2" fmla="*/ 1155863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1225184 w 2343038"/>
              <a:gd name="connsiteY6" fmla="*/ 10794 h 1307857"/>
              <a:gd name="connsiteX7" fmla="*/ 2343038 w 2343038"/>
              <a:gd name="connsiteY7" fmla="*/ 1307857 h 1307857"/>
              <a:gd name="connsiteX8" fmla="*/ 0 w 2343038"/>
              <a:gd name="connsiteY8" fmla="*/ 1307857 h 1307857"/>
              <a:gd name="connsiteX9" fmla="*/ 0 w 2343038"/>
              <a:gd name="connsiteY9" fmla="*/ 0 h 1307857"/>
              <a:gd name="connsiteX0" fmla="*/ 163610 w 1225184"/>
              <a:gd name="connsiteY0" fmla="*/ 151994 h 1307857"/>
              <a:gd name="connsiteX1" fmla="*/ 163610 w 1225184"/>
              <a:gd name="connsiteY1" fmla="*/ 1155863 h 1307857"/>
              <a:gd name="connsiteX2" fmla="*/ 1081360 w 1225184"/>
              <a:gd name="connsiteY2" fmla="*/ 1155862 h 1307857"/>
              <a:gd name="connsiteX3" fmla="*/ 1081360 w 1225184"/>
              <a:gd name="connsiteY3" fmla="*/ 151995 h 1307857"/>
              <a:gd name="connsiteX4" fmla="*/ 163610 w 1225184"/>
              <a:gd name="connsiteY4" fmla="*/ 151994 h 1307857"/>
              <a:gd name="connsiteX5" fmla="*/ 0 w 1225184"/>
              <a:gd name="connsiteY5" fmla="*/ 0 h 1307857"/>
              <a:gd name="connsiteX6" fmla="*/ 1225184 w 1225184"/>
              <a:gd name="connsiteY6" fmla="*/ 10794 h 1307857"/>
              <a:gd name="connsiteX7" fmla="*/ 1205399 w 1225184"/>
              <a:gd name="connsiteY7" fmla="*/ 1307857 h 1307857"/>
              <a:gd name="connsiteX8" fmla="*/ 0 w 1225184"/>
              <a:gd name="connsiteY8" fmla="*/ 1307857 h 1307857"/>
              <a:gd name="connsiteX9" fmla="*/ 0 w 1225184"/>
              <a:gd name="connsiteY9" fmla="*/ 0 h 1307857"/>
              <a:gd name="connsiteX0" fmla="*/ 163610 w 1353787"/>
              <a:gd name="connsiteY0" fmla="*/ 151994 h 1307857"/>
              <a:gd name="connsiteX1" fmla="*/ 163610 w 1353787"/>
              <a:gd name="connsiteY1" fmla="*/ 1155863 h 1307857"/>
              <a:gd name="connsiteX2" fmla="*/ 1081360 w 1353787"/>
              <a:gd name="connsiteY2" fmla="*/ 1155862 h 1307857"/>
              <a:gd name="connsiteX3" fmla="*/ 1081360 w 1353787"/>
              <a:gd name="connsiteY3" fmla="*/ 151995 h 1307857"/>
              <a:gd name="connsiteX4" fmla="*/ 163610 w 1353787"/>
              <a:gd name="connsiteY4" fmla="*/ 151994 h 1307857"/>
              <a:gd name="connsiteX5" fmla="*/ 0 w 1353787"/>
              <a:gd name="connsiteY5" fmla="*/ 0 h 1307857"/>
              <a:gd name="connsiteX6" fmla="*/ 1353787 w 1353787"/>
              <a:gd name="connsiteY6" fmla="*/ 10794 h 1307857"/>
              <a:gd name="connsiteX7" fmla="*/ 1205399 w 1353787"/>
              <a:gd name="connsiteY7" fmla="*/ 1307857 h 1307857"/>
              <a:gd name="connsiteX8" fmla="*/ 0 w 1353787"/>
              <a:gd name="connsiteY8" fmla="*/ 1307857 h 1307857"/>
              <a:gd name="connsiteX9" fmla="*/ 0 w 1353787"/>
              <a:gd name="connsiteY9" fmla="*/ 0 h 1307857"/>
              <a:gd name="connsiteX0" fmla="*/ 163610 w 1244969"/>
              <a:gd name="connsiteY0" fmla="*/ 151994 h 1307857"/>
              <a:gd name="connsiteX1" fmla="*/ 163610 w 1244969"/>
              <a:gd name="connsiteY1" fmla="*/ 1155863 h 1307857"/>
              <a:gd name="connsiteX2" fmla="*/ 1081360 w 1244969"/>
              <a:gd name="connsiteY2" fmla="*/ 1155862 h 1307857"/>
              <a:gd name="connsiteX3" fmla="*/ 1081360 w 1244969"/>
              <a:gd name="connsiteY3" fmla="*/ 151995 h 1307857"/>
              <a:gd name="connsiteX4" fmla="*/ 163610 w 1244969"/>
              <a:gd name="connsiteY4" fmla="*/ 151994 h 1307857"/>
              <a:gd name="connsiteX5" fmla="*/ 0 w 1244969"/>
              <a:gd name="connsiteY5" fmla="*/ 0 h 1307857"/>
              <a:gd name="connsiteX6" fmla="*/ 1244969 w 1244969"/>
              <a:gd name="connsiteY6" fmla="*/ 21587 h 1307857"/>
              <a:gd name="connsiteX7" fmla="*/ 1205399 w 1244969"/>
              <a:gd name="connsiteY7" fmla="*/ 1307857 h 1307857"/>
              <a:gd name="connsiteX8" fmla="*/ 0 w 1244969"/>
              <a:gd name="connsiteY8" fmla="*/ 1307857 h 1307857"/>
              <a:gd name="connsiteX9" fmla="*/ 0 w 1244969"/>
              <a:gd name="connsiteY9" fmla="*/ 0 h 1307857"/>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05399 w 1235076"/>
              <a:gd name="connsiteY7" fmla="*/ 1307857 h 1307857"/>
              <a:gd name="connsiteX8" fmla="*/ 0 w 1235076"/>
              <a:gd name="connsiteY8" fmla="*/ 1307857 h 1307857"/>
              <a:gd name="connsiteX9" fmla="*/ 0 w 1235076"/>
              <a:gd name="connsiteY9" fmla="*/ 0 h 1307857"/>
              <a:gd name="connsiteX0" fmla="*/ 163610 w 1274646"/>
              <a:gd name="connsiteY0" fmla="*/ 151994 h 1329444"/>
              <a:gd name="connsiteX1" fmla="*/ 163610 w 1274646"/>
              <a:gd name="connsiteY1" fmla="*/ 1155863 h 1329444"/>
              <a:gd name="connsiteX2" fmla="*/ 1081360 w 1274646"/>
              <a:gd name="connsiteY2" fmla="*/ 1155862 h 1329444"/>
              <a:gd name="connsiteX3" fmla="*/ 1081360 w 1274646"/>
              <a:gd name="connsiteY3" fmla="*/ 151995 h 1329444"/>
              <a:gd name="connsiteX4" fmla="*/ 163610 w 1274646"/>
              <a:gd name="connsiteY4" fmla="*/ 151994 h 1329444"/>
              <a:gd name="connsiteX5" fmla="*/ 0 w 1274646"/>
              <a:gd name="connsiteY5" fmla="*/ 0 h 1329444"/>
              <a:gd name="connsiteX6" fmla="*/ 1235076 w 1274646"/>
              <a:gd name="connsiteY6" fmla="*/ 0 h 1329444"/>
              <a:gd name="connsiteX7" fmla="*/ 1274646 w 1274646"/>
              <a:gd name="connsiteY7" fmla="*/ 1329444 h 1329444"/>
              <a:gd name="connsiteX8" fmla="*/ 0 w 1274646"/>
              <a:gd name="connsiteY8" fmla="*/ 1307857 h 1329444"/>
              <a:gd name="connsiteX9" fmla="*/ 0 w 127464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25183 w 1235076"/>
              <a:gd name="connsiteY7" fmla="*/ 1297063 h 1307857"/>
              <a:gd name="connsiteX8" fmla="*/ 0 w 1235076"/>
              <a:gd name="connsiteY8" fmla="*/ 1307857 h 1307857"/>
              <a:gd name="connsiteX9" fmla="*/ 0 w 1235076"/>
              <a:gd name="connsiteY9" fmla="*/ 0 h 130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5076" h="1307857">
                <a:moveTo>
                  <a:pt x="163610" y="151994"/>
                </a:moveTo>
                <a:lnTo>
                  <a:pt x="163610" y="1155863"/>
                </a:lnTo>
                <a:lnTo>
                  <a:pt x="1081360" y="1155862"/>
                </a:lnTo>
                <a:lnTo>
                  <a:pt x="1081360" y="151995"/>
                </a:lnTo>
                <a:lnTo>
                  <a:pt x="163610" y="151994"/>
                </a:lnTo>
                <a:close/>
                <a:moveTo>
                  <a:pt x="0" y="0"/>
                </a:moveTo>
                <a:lnTo>
                  <a:pt x="1235076" y="0"/>
                </a:lnTo>
                <a:cubicBezTo>
                  <a:pt x="1231778" y="432354"/>
                  <a:pt x="1228481" y="864709"/>
                  <a:pt x="1225183" y="1297063"/>
                </a:cubicBezTo>
                <a:lnTo>
                  <a:pt x="0" y="1307857"/>
                </a:lnTo>
                <a:lnTo>
                  <a:pt x="0" y="0"/>
                </a:lnTo>
                <a:close/>
              </a:path>
            </a:pathLst>
          </a:custGeom>
          <a:gradFill flip="none" rotWithShape="1">
            <a:gsLst>
              <a:gs pos="0">
                <a:srgbClr val="FCFCFC"/>
              </a:gs>
              <a:gs pos="100000">
                <a:srgbClr val="CFCDCA"/>
              </a:gs>
            </a:gsLst>
            <a:lin ang="18900000" scaled="1"/>
            <a:tileRect/>
          </a:gradFill>
          <a:ln w="190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任意多边形 36"/>
          <p:cNvSpPr/>
          <p:nvPr/>
        </p:nvSpPr>
        <p:spPr>
          <a:xfrm>
            <a:off x="1061646" y="2731073"/>
            <a:ext cx="951354" cy="923303"/>
          </a:xfrm>
          <a:custGeom>
            <a:avLst/>
            <a:gdLst>
              <a:gd name="connsiteX0" fmla="*/ 163610 w 2343038"/>
              <a:gd name="connsiteY0" fmla="*/ 151994 h 1307857"/>
              <a:gd name="connsiteX1" fmla="*/ 163610 w 2343038"/>
              <a:gd name="connsiteY1" fmla="*/ 1155863 h 1307857"/>
              <a:gd name="connsiteX2" fmla="*/ 2179428 w 2343038"/>
              <a:gd name="connsiteY2" fmla="*/ 1155863 h 1307857"/>
              <a:gd name="connsiteX3" fmla="*/ 2179428 w 2343038"/>
              <a:gd name="connsiteY3" fmla="*/ 151994 h 1307857"/>
              <a:gd name="connsiteX4" fmla="*/ 0 w 2343038"/>
              <a:gd name="connsiteY4" fmla="*/ 0 h 1307857"/>
              <a:gd name="connsiteX5" fmla="*/ 2343038 w 2343038"/>
              <a:gd name="connsiteY5" fmla="*/ 0 h 1307857"/>
              <a:gd name="connsiteX6" fmla="*/ 2343038 w 2343038"/>
              <a:gd name="connsiteY6" fmla="*/ 1307857 h 1307857"/>
              <a:gd name="connsiteX7" fmla="*/ 0 w 2343038"/>
              <a:gd name="connsiteY7" fmla="*/ 1307857 h 1307857"/>
              <a:gd name="connsiteX0" fmla="*/ 163610 w 2343038"/>
              <a:gd name="connsiteY0" fmla="*/ 151994 h 1307857"/>
              <a:gd name="connsiteX1" fmla="*/ 163610 w 2343038"/>
              <a:gd name="connsiteY1" fmla="*/ 1155863 h 1307857"/>
              <a:gd name="connsiteX2" fmla="*/ 2179428 w 2343038"/>
              <a:gd name="connsiteY2" fmla="*/ 1155863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1225184 w 2343038"/>
              <a:gd name="connsiteY6" fmla="*/ 10794 h 1307857"/>
              <a:gd name="connsiteX7" fmla="*/ 2343038 w 2343038"/>
              <a:gd name="connsiteY7" fmla="*/ 1307857 h 1307857"/>
              <a:gd name="connsiteX8" fmla="*/ 0 w 2343038"/>
              <a:gd name="connsiteY8" fmla="*/ 1307857 h 1307857"/>
              <a:gd name="connsiteX9" fmla="*/ 0 w 2343038"/>
              <a:gd name="connsiteY9" fmla="*/ 0 h 1307857"/>
              <a:gd name="connsiteX0" fmla="*/ 163610 w 1225184"/>
              <a:gd name="connsiteY0" fmla="*/ 151994 h 1307857"/>
              <a:gd name="connsiteX1" fmla="*/ 163610 w 1225184"/>
              <a:gd name="connsiteY1" fmla="*/ 1155863 h 1307857"/>
              <a:gd name="connsiteX2" fmla="*/ 1081360 w 1225184"/>
              <a:gd name="connsiteY2" fmla="*/ 1155862 h 1307857"/>
              <a:gd name="connsiteX3" fmla="*/ 1081360 w 1225184"/>
              <a:gd name="connsiteY3" fmla="*/ 151995 h 1307857"/>
              <a:gd name="connsiteX4" fmla="*/ 163610 w 1225184"/>
              <a:gd name="connsiteY4" fmla="*/ 151994 h 1307857"/>
              <a:gd name="connsiteX5" fmla="*/ 0 w 1225184"/>
              <a:gd name="connsiteY5" fmla="*/ 0 h 1307857"/>
              <a:gd name="connsiteX6" fmla="*/ 1225184 w 1225184"/>
              <a:gd name="connsiteY6" fmla="*/ 10794 h 1307857"/>
              <a:gd name="connsiteX7" fmla="*/ 1205399 w 1225184"/>
              <a:gd name="connsiteY7" fmla="*/ 1307857 h 1307857"/>
              <a:gd name="connsiteX8" fmla="*/ 0 w 1225184"/>
              <a:gd name="connsiteY8" fmla="*/ 1307857 h 1307857"/>
              <a:gd name="connsiteX9" fmla="*/ 0 w 1225184"/>
              <a:gd name="connsiteY9" fmla="*/ 0 h 1307857"/>
              <a:gd name="connsiteX0" fmla="*/ 163610 w 1353787"/>
              <a:gd name="connsiteY0" fmla="*/ 151994 h 1307857"/>
              <a:gd name="connsiteX1" fmla="*/ 163610 w 1353787"/>
              <a:gd name="connsiteY1" fmla="*/ 1155863 h 1307857"/>
              <a:gd name="connsiteX2" fmla="*/ 1081360 w 1353787"/>
              <a:gd name="connsiteY2" fmla="*/ 1155862 h 1307857"/>
              <a:gd name="connsiteX3" fmla="*/ 1081360 w 1353787"/>
              <a:gd name="connsiteY3" fmla="*/ 151995 h 1307857"/>
              <a:gd name="connsiteX4" fmla="*/ 163610 w 1353787"/>
              <a:gd name="connsiteY4" fmla="*/ 151994 h 1307857"/>
              <a:gd name="connsiteX5" fmla="*/ 0 w 1353787"/>
              <a:gd name="connsiteY5" fmla="*/ 0 h 1307857"/>
              <a:gd name="connsiteX6" fmla="*/ 1353787 w 1353787"/>
              <a:gd name="connsiteY6" fmla="*/ 10794 h 1307857"/>
              <a:gd name="connsiteX7" fmla="*/ 1205399 w 1353787"/>
              <a:gd name="connsiteY7" fmla="*/ 1307857 h 1307857"/>
              <a:gd name="connsiteX8" fmla="*/ 0 w 1353787"/>
              <a:gd name="connsiteY8" fmla="*/ 1307857 h 1307857"/>
              <a:gd name="connsiteX9" fmla="*/ 0 w 1353787"/>
              <a:gd name="connsiteY9" fmla="*/ 0 h 1307857"/>
              <a:gd name="connsiteX0" fmla="*/ 163610 w 1244969"/>
              <a:gd name="connsiteY0" fmla="*/ 151994 h 1307857"/>
              <a:gd name="connsiteX1" fmla="*/ 163610 w 1244969"/>
              <a:gd name="connsiteY1" fmla="*/ 1155863 h 1307857"/>
              <a:gd name="connsiteX2" fmla="*/ 1081360 w 1244969"/>
              <a:gd name="connsiteY2" fmla="*/ 1155862 h 1307857"/>
              <a:gd name="connsiteX3" fmla="*/ 1081360 w 1244969"/>
              <a:gd name="connsiteY3" fmla="*/ 151995 h 1307857"/>
              <a:gd name="connsiteX4" fmla="*/ 163610 w 1244969"/>
              <a:gd name="connsiteY4" fmla="*/ 151994 h 1307857"/>
              <a:gd name="connsiteX5" fmla="*/ 0 w 1244969"/>
              <a:gd name="connsiteY5" fmla="*/ 0 h 1307857"/>
              <a:gd name="connsiteX6" fmla="*/ 1244969 w 1244969"/>
              <a:gd name="connsiteY6" fmla="*/ 21587 h 1307857"/>
              <a:gd name="connsiteX7" fmla="*/ 1205399 w 1244969"/>
              <a:gd name="connsiteY7" fmla="*/ 1307857 h 1307857"/>
              <a:gd name="connsiteX8" fmla="*/ 0 w 1244969"/>
              <a:gd name="connsiteY8" fmla="*/ 1307857 h 1307857"/>
              <a:gd name="connsiteX9" fmla="*/ 0 w 1244969"/>
              <a:gd name="connsiteY9" fmla="*/ 0 h 1307857"/>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05399 w 1235076"/>
              <a:gd name="connsiteY7" fmla="*/ 1307857 h 1307857"/>
              <a:gd name="connsiteX8" fmla="*/ 0 w 1235076"/>
              <a:gd name="connsiteY8" fmla="*/ 1307857 h 1307857"/>
              <a:gd name="connsiteX9" fmla="*/ 0 w 1235076"/>
              <a:gd name="connsiteY9" fmla="*/ 0 h 1307857"/>
              <a:gd name="connsiteX0" fmla="*/ 163610 w 1274646"/>
              <a:gd name="connsiteY0" fmla="*/ 151994 h 1329444"/>
              <a:gd name="connsiteX1" fmla="*/ 163610 w 1274646"/>
              <a:gd name="connsiteY1" fmla="*/ 1155863 h 1329444"/>
              <a:gd name="connsiteX2" fmla="*/ 1081360 w 1274646"/>
              <a:gd name="connsiteY2" fmla="*/ 1155862 h 1329444"/>
              <a:gd name="connsiteX3" fmla="*/ 1081360 w 1274646"/>
              <a:gd name="connsiteY3" fmla="*/ 151995 h 1329444"/>
              <a:gd name="connsiteX4" fmla="*/ 163610 w 1274646"/>
              <a:gd name="connsiteY4" fmla="*/ 151994 h 1329444"/>
              <a:gd name="connsiteX5" fmla="*/ 0 w 1274646"/>
              <a:gd name="connsiteY5" fmla="*/ 0 h 1329444"/>
              <a:gd name="connsiteX6" fmla="*/ 1235076 w 1274646"/>
              <a:gd name="connsiteY6" fmla="*/ 0 h 1329444"/>
              <a:gd name="connsiteX7" fmla="*/ 1274646 w 1274646"/>
              <a:gd name="connsiteY7" fmla="*/ 1329444 h 1329444"/>
              <a:gd name="connsiteX8" fmla="*/ 0 w 1274646"/>
              <a:gd name="connsiteY8" fmla="*/ 1307857 h 1329444"/>
              <a:gd name="connsiteX9" fmla="*/ 0 w 127464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25183 w 1235076"/>
              <a:gd name="connsiteY7" fmla="*/ 1297063 h 1307857"/>
              <a:gd name="connsiteX8" fmla="*/ 0 w 1235076"/>
              <a:gd name="connsiteY8" fmla="*/ 1307857 h 1307857"/>
              <a:gd name="connsiteX9" fmla="*/ 0 w 1235076"/>
              <a:gd name="connsiteY9" fmla="*/ 0 h 130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5076" h="1307857">
                <a:moveTo>
                  <a:pt x="163610" y="151994"/>
                </a:moveTo>
                <a:lnTo>
                  <a:pt x="163610" y="1155863"/>
                </a:lnTo>
                <a:lnTo>
                  <a:pt x="1081360" y="1155862"/>
                </a:lnTo>
                <a:lnTo>
                  <a:pt x="1081360" y="151995"/>
                </a:lnTo>
                <a:lnTo>
                  <a:pt x="163610" y="151994"/>
                </a:lnTo>
                <a:close/>
                <a:moveTo>
                  <a:pt x="0" y="0"/>
                </a:moveTo>
                <a:lnTo>
                  <a:pt x="1235076" y="0"/>
                </a:lnTo>
                <a:cubicBezTo>
                  <a:pt x="1231778" y="432354"/>
                  <a:pt x="1228481" y="864709"/>
                  <a:pt x="1225183" y="1297063"/>
                </a:cubicBezTo>
                <a:lnTo>
                  <a:pt x="0" y="1307857"/>
                </a:lnTo>
                <a:lnTo>
                  <a:pt x="0" y="0"/>
                </a:lnTo>
                <a:close/>
              </a:path>
            </a:pathLst>
          </a:custGeom>
          <a:gradFill flip="none" rotWithShape="1">
            <a:gsLst>
              <a:gs pos="0">
                <a:srgbClr val="FCFCFC"/>
              </a:gs>
              <a:gs pos="100000">
                <a:srgbClr val="CFCDCA"/>
              </a:gs>
            </a:gsLst>
            <a:lin ang="18900000" scaled="1"/>
            <a:tileRect/>
          </a:gradFill>
          <a:ln w="190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任意多边形 37"/>
          <p:cNvSpPr/>
          <p:nvPr/>
        </p:nvSpPr>
        <p:spPr>
          <a:xfrm>
            <a:off x="768039" y="4310805"/>
            <a:ext cx="1886883" cy="1831248"/>
          </a:xfrm>
          <a:custGeom>
            <a:avLst/>
            <a:gdLst>
              <a:gd name="connsiteX0" fmla="*/ 163610 w 2343038"/>
              <a:gd name="connsiteY0" fmla="*/ 151994 h 1307857"/>
              <a:gd name="connsiteX1" fmla="*/ 163610 w 2343038"/>
              <a:gd name="connsiteY1" fmla="*/ 1155863 h 1307857"/>
              <a:gd name="connsiteX2" fmla="*/ 2179428 w 2343038"/>
              <a:gd name="connsiteY2" fmla="*/ 1155863 h 1307857"/>
              <a:gd name="connsiteX3" fmla="*/ 2179428 w 2343038"/>
              <a:gd name="connsiteY3" fmla="*/ 151994 h 1307857"/>
              <a:gd name="connsiteX4" fmla="*/ 0 w 2343038"/>
              <a:gd name="connsiteY4" fmla="*/ 0 h 1307857"/>
              <a:gd name="connsiteX5" fmla="*/ 2343038 w 2343038"/>
              <a:gd name="connsiteY5" fmla="*/ 0 h 1307857"/>
              <a:gd name="connsiteX6" fmla="*/ 2343038 w 2343038"/>
              <a:gd name="connsiteY6" fmla="*/ 1307857 h 1307857"/>
              <a:gd name="connsiteX7" fmla="*/ 0 w 2343038"/>
              <a:gd name="connsiteY7" fmla="*/ 1307857 h 1307857"/>
              <a:gd name="connsiteX0" fmla="*/ 163610 w 2343038"/>
              <a:gd name="connsiteY0" fmla="*/ 151994 h 1307857"/>
              <a:gd name="connsiteX1" fmla="*/ 163610 w 2343038"/>
              <a:gd name="connsiteY1" fmla="*/ 1155863 h 1307857"/>
              <a:gd name="connsiteX2" fmla="*/ 2179428 w 2343038"/>
              <a:gd name="connsiteY2" fmla="*/ 1155863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1225184 w 2343038"/>
              <a:gd name="connsiteY6" fmla="*/ 10794 h 1307857"/>
              <a:gd name="connsiteX7" fmla="*/ 2343038 w 2343038"/>
              <a:gd name="connsiteY7" fmla="*/ 1307857 h 1307857"/>
              <a:gd name="connsiteX8" fmla="*/ 0 w 2343038"/>
              <a:gd name="connsiteY8" fmla="*/ 1307857 h 1307857"/>
              <a:gd name="connsiteX9" fmla="*/ 0 w 2343038"/>
              <a:gd name="connsiteY9" fmla="*/ 0 h 1307857"/>
              <a:gd name="connsiteX0" fmla="*/ 163610 w 1225184"/>
              <a:gd name="connsiteY0" fmla="*/ 151994 h 1307857"/>
              <a:gd name="connsiteX1" fmla="*/ 163610 w 1225184"/>
              <a:gd name="connsiteY1" fmla="*/ 1155863 h 1307857"/>
              <a:gd name="connsiteX2" fmla="*/ 1081360 w 1225184"/>
              <a:gd name="connsiteY2" fmla="*/ 1155862 h 1307857"/>
              <a:gd name="connsiteX3" fmla="*/ 1081360 w 1225184"/>
              <a:gd name="connsiteY3" fmla="*/ 151995 h 1307857"/>
              <a:gd name="connsiteX4" fmla="*/ 163610 w 1225184"/>
              <a:gd name="connsiteY4" fmla="*/ 151994 h 1307857"/>
              <a:gd name="connsiteX5" fmla="*/ 0 w 1225184"/>
              <a:gd name="connsiteY5" fmla="*/ 0 h 1307857"/>
              <a:gd name="connsiteX6" fmla="*/ 1225184 w 1225184"/>
              <a:gd name="connsiteY6" fmla="*/ 10794 h 1307857"/>
              <a:gd name="connsiteX7" fmla="*/ 1205399 w 1225184"/>
              <a:gd name="connsiteY7" fmla="*/ 1307857 h 1307857"/>
              <a:gd name="connsiteX8" fmla="*/ 0 w 1225184"/>
              <a:gd name="connsiteY8" fmla="*/ 1307857 h 1307857"/>
              <a:gd name="connsiteX9" fmla="*/ 0 w 1225184"/>
              <a:gd name="connsiteY9" fmla="*/ 0 h 1307857"/>
              <a:gd name="connsiteX0" fmla="*/ 163610 w 1353787"/>
              <a:gd name="connsiteY0" fmla="*/ 151994 h 1307857"/>
              <a:gd name="connsiteX1" fmla="*/ 163610 w 1353787"/>
              <a:gd name="connsiteY1" fmla="*/ 1155863 h 1307857"/>
              <a:gd name="connsiteX2" fmla="*/ 1081360 w 1353787"/>
              <a:gd name="connsiteY2" fmla="*/ 1155862 h 1307857"/>
              <a:gd name="connsiteX3" fmla="*/ 1081360 w 1353787"/>
              <a:gd name="connsiteY3" fmla="*/ 151995 h 1307857"/>
              <a:gd name="connsiteX4" fmla="*/ 163610 w 1353787"/>
              <a:gd name="connsiteY4" fmla="*/ 151994 h 1307857"/>
              <a:gd name="connsiteX5" fmla="*/ 0 w 1353787"/>
              <a:gd name="connsiteY5" fmla="*/ 0 h 1307857"/>
              <a:gd name="connsiteX6" fmla="*/ 1353787 w 1353787"/>
              <a:gd name="connsiteY6" fmla="*/ 10794 h 1307857"/>
              <a:gd name="connsiteX7" fmla="*/ 1205399 w 1353787"/>
              <a:gd name="connsiteY7" fmla="*/ 1307857 h 1307857"/>
              <a:gd name="connsiteX8" fmla="*/ 0 w 1353787"/>
              <a:gd name="connsiteY8" fmla="*/ 1307857 h 1307857"/>
              <a:gd name="connsiteX9" fmla="*/ 0 w 1353787"/>
              <a:gd name="connsiteY9" fmla="*/ 0 h 1307857"/>
              <a:gd name="connsiteX0" fmla="*/ 163610 w 1244969"/>
              <a:gd name="connsiteY0" fmla="*/ 151994 h 1307857"/>
              <a:gd name="connsiteX1" fmla="*/ 163610 w 1244969"/>
              <a:gd name="connsiteY1" fmla="*/ 1155863 h 1307857"/>
              <a:gd name="connsiteX2" fmla="*/ 1081360 w 1244969"/>
              <a:gd name="connsiteY2" fmla="*/ 1155862 h 1307857"/>
              <a:gd name="connsiteX3" fmla="*/ 1081360 w 1244969"/>
              <a:gd name="connsiteY3" fmla="*/ 151995 h 1307857"/>
              <a:gd name="connsiteX4" fmla="*/ 163610 w 1244969"/>
              <a:gd name="connsiteY4" fmla="*/ 151994 h 1307857"/>
              <a:gd name="connsiteX5" fmla="*/ 0 w 1244969"/>
              <a:gd name="connsiteY5" fmla="*/ 0 h 1307857"/>
              <a:gd name="connsiteX6" fmla="*/ 1244969 w 1244969"/>
              <a:gd name="connsiteY6" fmla="*/ 21587 h 1307857"/>
              <a:gd name="connsiteX7" fmla="*/ 1205399 w 1244969"/>
              <a:gd name="connsiteY7" fmla="*/ 1307857 h 1307857"/>
              <a:gd name="connsiteX8" fmla="*/ 0 w 1244969"/>
              <a:gd name="connsiteY8" fmla="*/ 1307857 h 1307857"/>
              <a:gd name="connsiteX9" fmla="*/ 0 w 1244969"/>
              <a:gd name="connsiteY9" fmla="*/ 0 h 1307857"/>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05399 w 1235076"/>
              <a:gd name="connsiteY7" fmla="*/ 1307857 h 1307857"/>
              <a:gd name="connsiteX8" fmla="*/ 0 w 1235076"/>
              <a:gd name="connsiteY8" fmla="*/ 1307857 h 1307857"/>
              <a:gd name="connsiteX9" fmla="*/ 0 w 1235076"/>
              <a:gd name="connsiteY9" fmla="*/ 0 h 1307857"/>
              <a:gd name="connsiteX0" fmla="*/ 163610 w 1274646"/>
              <a:gd name="connsiteY0" fmla="*/ 151994 h 1329444"/>
              <a:gd name="connsiteX1" fmla="*/ 163610 w 1274646"/>
              <a:gd name="connsiteY1" fmla="*/ 1155863 h 1329444"/>
              <a:gd name="connsiteX2" fmla="*/ 1081360 w 1274646"/>
              <a:gd name="connsiteY2" fmla="*/ 1155862 h 1329444"/>
              <a:gd name="connsiteX3" fmla="*/ 1081360 w 1274646"/>
              <a:gd name="connsiteY3" fmla="*/ 151995 h 1329444"/>
              <a:gd name="connsiteX4" fmla="*/ 163610 w 1274646"/>
              <a:gd name="connsiteY4" fmla="*/ 151994 h 1329444"/>
              <a:gd name="connsiteX5" fmla="*/ 0 w 1274646"/>
              <a:gd name="connsiteY5" fmla="*/ 0 h 1329444"/>
              <a:gd name="connsiteX6" fmla="*/ 1235076 w 1274646"/>
              <a:gd name="connsiteY6" fmla="*/ 0 h 1329444"/>
              <a:gd name="connsiteX7" fmla="*/ 1274646 w 1274646"/>
              <a:gd name="connsiteY7" fmla="*/ 1329444 h 1329444"/>
              <a:gd name="connsiteX8" fmla="*/ 0 w 1274646"/>
              <a:gd name="connsiteY8" fmla="*/ 1307857 h 1329444"/>
              <a:gd name="connsiteX9" fmla="*/ 0 w 127464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25183 w 1235076"/>
              <a:gd name="connsiteY7" fmla="*/ 1297063 h 1307857"/>
              <a:gd name="connsiteX8" fmla="*/ 0 w 1235076"/>
              <a:gd name="connsiteY8" fmla="*/ 1307857 h 1307857"/>
              <a:gd name="connsiteX9" fmla="*/ 0 w 1235076"/>
              <a:gd name="connsiteY9" fmla="*/ 0 h 130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5076" h="1307857">
                <a:moveTo>
                  <a:pt x="163610" y="151994"/>
                </a:moveTo>
                <a:lnTo>
                  <a:pt x="163610" y="1155863"/>
                </a:lnTo>
                <a:lnTo>
                  <a:pt x="1081360" y="1155862"/>
                </a:lnTo>
                <a:lnTo>
                  <a:pt x="1081360" y="151995"/>
                </a:lnTo>
                <a:lnTo>
                  <a:pt x="163610" y="151994"/>
                </a:lnTo>
                <a:close/>
                <a:moveTo>
                  <a:pt x="0" y="0"/>
                </a:moveTo>
                <a:lnTo>
                  <a:pt x="1235076" y="0"/>
                </a:lnTo>
                <a:cubicBezTo>
                  <a:pt x="1231778" y="432354"/>
                  <a:pt x="1228481" y="864709"/>
                  <a:pt x="1225183" y="1297063"/>
                </a:cubicBezTo>
                <a:lnTo>
                  <a:pt x="0" y="1307857"/>
                </a:lnTo>
                <a:lnTo>
                  <a:pt x="0" y="0"/>
                </a:lnTo>
                <a:close/>
              </a:path>
            </a:pathLst>
          </a:custGeom>
          <a:gradFill flip="none" rotWithShape="1">
            <a:gsLst>
              <a:gs pos="0">
                <a:srgbClr val="FCFCFC"/>
              </a:gs>
              <a:gs pos="100000">
                <a:srgbClr val="CFCDCA"/>
              </a:gs>
            </a:gsLst>
            <a:lin ang="18900000" scaled="1"/>
            <a:tileRect/>
          </a:gradFill>
          <a:ln w="190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圆角矩形 38"/>
          <p:cNvSpPr/>
          <p:nvPr/>
        </p:nvSpPr>
        <p:spPr>
          <a:xfrm>
            <a:off x="1350330" y="1223472"/>
            <a:ext cx="4712557" cy="4002957"/>
          </a:xfrm>
          <a:prstGeom prst="roundRect">
            <a:avLst>
              <a:gd name="adj" fmla="val 2458"/>
            </a:avLst>
          </a:prstGeom>
          <a:gradFill flip="none" rotWithShape="1">
            <a:gsLst>
              <a:gs pos="0">
                <a:srgbClr val="FCFCFC"/>
              </a:gs>
              <a:gs pos="100000">
                <a:srgbClr val="CFCDCA"/>
              </a:gs>
            </a:gsLst>
            <a:lin ang="18900000" scaled="1"/>
            <a:tileRect/>
          </a:gradFill>
          <a:ln w="2540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圆角矩形 39"/>
          <p:cNvSpPr/>
          <p:nvPr/>
        </p:nvSpPr>
        <p:spPr>
          <a:xfrm>
            <a:off x="6234390" y="2502165"/>
            <a:ext cx="4712557" cy="4002957"/>
          </a:xfrm>
          <a:prstGeom prst="roundRect">
            <a:avLst>
              <a:gd name="adj" fmla="val 2458"/>
            </a:avLst>
          </a:prstGeom>
          <a:gradFill flip="none" rotWithShape="1">
            <a:gsLst>
              <a:gs pos="0">
                <a:srgbClr val="FCFCFC"/>
              </a:gs>
              <a:gs pos="100000">
                <a:srgbClr val="CFCDCA"/>
              </a:gs>
            </a:gsLst>
            <a:lin ang="18900000" scaled="1"/>
            <a:tileRect/>
          </a:gradFill>
          <a:ln w="2540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任意多边形 43"/>
          <p:cNvSpPr/>
          <p:nvPr/>
        </p:nvSpPr>
        <p:spPr>
          <a:xfrm>
            <a:off x="11068070" y="1171051"/>
            <a:ext cx="682986" cy="662848"/>
          </a:xfrm>
          <a:custGeom>
            <a:avLst/>
            <a:gdLst>
              <a:gd name="connsiteX0" fmla="*/ 163610 w 2343038"/>
              <a:gd name="connsiteY0" fmla="*/ 151994 h 1307857"/>
              <a:gd name="connsiteX1" fmla="*/ 163610 w 2343038"/>
              <a:gd name="connsiteY1" fmla="*/ 1155863 h 1307857"/>
              <a:gd name="connsiteX2" fmla="*/ 2179428 w 2343038"/>
              <a:gd name="connsiteY2" fmla="*/ 1155863 h 1307857"/>
              <a:gd name="connsiteX3" fmla="*/ 2179428 w 2343038"/>
              <a:gd name="connsiteY3" fmla="*/ 151994 h 1307857"/>
              <a:gd name="connsiteX4" fmla="*/ 0 w 2343038"/>
              <a:gd name="connsiteY4" fmla="*/ 0 h 1307857"/>
              <a:gd name="connsiteX5" fmla="*/ 2343038 w 2343038"/>
              <a:gd name="connsiteY5" fmla="*/ 0 h 1307857"/>
              <a:gd name="connsiteX6" fmla="*/ 2343038 w 2343038"/>
              <a:gd name="connsiteY6" fmla="*/ 1307857 h 1307857"/>
              <a:gd name="connsiteX7" fmla="*/ 0 w 2343038"/>
              <a:gd name="connsiteY7" fmla="*/ 1307857 h 1307857"/>
              <a:gd name="connsiteX0" fmla="*/ 163610 w 2343038"/>
              <a:gd name="connsiteY0" fmla="*/ 151994 h 1307857"/>
              <a:gd name="connsiteX1" fmla="*/ 163610 w 2343038"/>
              <a:gd name="connsiteY1" fmla="*/ 1155863 h 1307857"/>
              <a:gd name="connsiteX2" fmla="*/ 2179428 w 2343038"/>
              <a:gd name="connsiteY2" fmla="*/ 1155863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101145 w 2343038"/>
              <a:gd name="connsiteY3" fmla="*/ 184376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2343038 w 2343038"/>
              <a:gd name="connsiteY6" fmla="*/ 0 h 1307857"/>
              <a:gd name="connsiteX7" fmla="*/ 2343038 w 2343038"/>
              <a:gd name="connsiteY7" fmla="*/ 1307857 h 1307857"/>
              <a:gd name="connsiteX8" fmla="*/ 0 w 2343038"/>
              <a:gd name="connsiteY8" fmla="*/ 1307857 h 1307857"/>
              <a:gd name="connsiteX9" fmla="*/ 0 w 2343038"/>
              <a:gd name="connsiteY9" fmla="*/ 0 h 1307857"/>
              <a:gd name="connsiteX0" fmla="*/ 163610 w 2343038"/>
              <a:gd name="connsiteY0" fmla="*/ 151994 h 1307857"/>
              <a:gd name="connsiteX1" fmla="*/ 163610 w 2343038"/>
              <a:gd name="connsiteY1" fmla="*/ 1155863 h 1307857"/>
              <a:gd name="connsiteX2" fmla="*/ 1081360 w 2343038"/>
              <a:gd name="connsiteY2" fmla="*/ 1155862 h 1307857"/>
              <a:gd name="connsiteX3" fmla="*/ 1081360 w 2343038"/>
              <a:gd name="connsiteY3" fmla="*/ 151995 h 1307857"/>
              <a:gd name="connsiteX4" fmla="*/ 163610 w 2343038"/>
              <a:gd name="connsiteY4" fmla="*/ 151994 h 1307857"/>
              <a:gd name="connsiteX5" fmla="*/ 0 w 2343038"/>
              <a:gd name="connsiteY5" fmla="*/ 0 h 1307857"/>
              <a:gd name="connsiteX6" fmla="*/ 1225184 w 2343038"/>
              <a:gd name="connsiteY6" fmla="*/ 10794 h 1307857"/>
              <a:gd name="connsiteX7" fmla="*/ 2343038 w 2343038"/>
              <a:gd name="connsiteY7" fmla="*/ 1307857 h 1307857"/>
              <a:gd name="connsiteX8" fmla="*/ 0 w 2343038"/>
              <a:gd name="connsiteY8" fmla="*/ 1307857 h 1307857"/>
              <a:gd name="connsiteX9" fmla="*/ 0 w 2343038"/>
              <a:gd name="connsiteY9" fmla="*/ 0 h 1307857"/>
              <a:gd name="connsiteX0" fmla="*/ 163610 w 1225184"/>
              <a:gd name="connsiteY0" fmla="*/ 151994 h 1307857"/>
              <a:gd name="connsiteX1" fmla="*/ 163610 w 1225184"/>
              <a:gd name="connsiteY1" fmla="*/ 1155863 h 1307857"/>
              <a:gd name="connsiteX2" fmla="*/ 1081360 w 1225184"/>
              <a:gd name="connsiteY2" fmla="*/ 1155862 h 1307857"/>
              <a:gd name="connsiteX3" fmla="*/ 1081360 w 1225184"/>
              <a:gd name="connsiteY3" fmla="*/ 151995 h 1307857"/>
              <a:gd name="connsiteX4" fmla="*/ 163610 w 1225184"/>
              <a:gd name="connsiteY4" fmla="*/ 151994 h 1307857"/>
              <a:gd name="connsiteX5" fmla="*/ 0 w 1225184"/>
              <a:gd name="connsiteY5" fmla="*/ 0 h 1307857"/>
              <a:gd name="connsiteX6" fmla="*/ 1225184 w 1225184"/>
              <a:gd name="connsiteY6" fmla="*/ 10794 h 1307857"/>
              <a:gd name="connsiteX7" fmla="*/ 1205399 w 1225184"/>
              <a:gd name="connsiteY7" fmla="*/ 1307857 h 1307857"/>
              <a:gd name="connsiteX8" fmla="*/ 0 w 1225184"/>
              <a:gd name="connsiteY8" fmla="*/ 1307857 h 1307857"/>
              <a:gd name="connsiteX9" fmla="*/ 0 w 1225184"/>
              <a:gd name="connsiteY9" fmla="*/ 0 h 1307857"/>
              <a:gd name="connsiteX0" fmla="*/ 163610 w 1353787"/>
              <a:gd name="connsiteY0" fmla="*/ 151994 h 1307857"/>
              <a:gd name="connsiteX1" fmla="*/ 163610 w 1353787"/>
              <a:gd name="connsiteY1" fmla="*/ 1155863 h 1307857"/>
              <a:gd name="connsiteX2" fmla="*/ 1081360 w 1353787"/>
              <a:gd name="connsiteY2" fmla="*/ 1155862 h 1307857"/>
              <a:gd name="connsiteX3" fmla="*/ 1081360 w 1353787"/>
              <a:gd name="connsiteY3" fmla="*/ 151995 h 1307857"/>
              <a:gd name="connsiteX4" fmla="*/ 163610 w 1353787"/>
              <a:gd name="connsiteY4" fmla="*/ 151994 h 1307857"/>
              <a:gd name="connsiteX5" fmla="*/ 0 w 1353787"/>
              <a:gd name="connsiteY5" fmla="*/ 0 h 1307857"/>
              <a:gd name="connsiteX6" fmla="*/ 1353787 w 1353787"/>
              <a:gd name="connsiteY6" fmla="*/ 10794 h 1307857"/>
              <a:gd name="connsiteX7" fmla="*/ 1205399 w 1353787"/>
              <a:gd name="connsiteY7" fmla="*/ 1307857 h 1307857"/>
              <a:gd name="connsiteX8" fmla="*/ 0 w 1353787"/>
              <a:gd name="connsiteY8" fmla="*/ 1307857 h 1307857"/>
              <a:gd name="connsiteX9" fmla="*/ 0 w 1353787"/>
              <a:gd name="connsiteY9" fmla="*/ 0 h 1307857"/>
              <a:gd name="connsiteX0" fmla="*/ 163610 w 1244969"/>
              <a:gd name="connsiteY0" fmla="*/ 151994 h 1307857"/>
              <a:gd name="connsiteX1" fmla="*/ 163610 w 1244969"/>
              <a:gd name="connsiteY1" fmla="*/ 1155863 h 1307857"/>
              <a:gd name="connsiteX2" fmla="*/ 1081360 w 1244969"/>
              <a:gd name="connsiteY2" fmla="*/ 1155862 h 1307857"/>
              <a:gd name="connsiteX3" fmla="*/ 1081360 w 1244969"/>
              <a:gd name="connsiteY3" fmla="*/ 151995 h 1307857"/>
              <a:gd name="connsiteX4" fmla="*/ 163610 w 1244969"/>
              <a:gd name="connsiteY4" fmla="*/ 151994 h 1307857"/>
              <a:gd name="connsiteX5" fmla="*/ 0 w 1244969"/>
              <a:gd name="connsiteY5" fmla="*/ 0 h 1307857"/>
              <a:gd name="connsiteX6" fmla="*/ 1244969 w 1244969"/>
              <a:gd name="connsiteY6" fmla="*/ 21587 h 1307857"/>
              <a:gd name="connsiteX7" fmla="*/ 1205399 w 1244969"/>
              <a:gd name="connsiteY7" fmla="*/ 1307857 h 1307857"/>
              <a:gd name="connsiteX8" fmla="*/ 0 w 1244969"/>
              <a:gd name="connsiteY8" fmla="*/ 1307857 h 1307857"/>
              <a:gd name="connsiteX9" fmla="*/ 0 w 1244969"/>
              <a:gd name="connsiteY9" fmla="*/ 0 h 1307857"/>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05399 w 1235076"/>
              <a:gd name="connsiteY7" fmla="*/ 1307857 h 1307857"/>
              <a:gd name="connsiteX8" fmla="*/ 0 w 1235076"/>
              <a:gd name="connsiteY8" fmla="*/ 1307857 h 1307857"/>
              <a:gd name="connsiteX9" fmla="*/ 0 w 1235076"/>
              <a:gd name="connsiteY9" fmla="*/ 0 h 1307857"/>
              <a:gd name="connsiteX0" fmla="*/ 163610 w 1274646"/>
              <a:gd name="connsiteY0" fmla="*/ 151994 h 1329444"/>
              <a:gd name="connsiteX1" fmla="*/ 163610 w 1274646"/>
              <a:gd name="connsiteY1" fmla="*/ 1155863 h 1329444"/>
              <a:gd name="connsiteX2" fmla="*/ 1081360 w 1274646"/>
              <a:gd name="connsiteY2" fmla="*/ 1155862 h 1329444"/>
              <a:gd name="connsiteX3" fmla="*/ 1081360 w 1274646"/>
              <a:gd name="connsiteY3" fmla="*/ 151995 h 1329444"/>
              <a:gd name="connsiteX4" fmla="*/ 163610 w 1274646"/>
              <a:gd name="connsiteY4" fmla="*/ 151994 h 1329444"/>
              <a:gd name="connsiteX5" fmla="*/ 0 w 1274646"/>
              <a:gd name="connsiteY5" fmla="*/ 0 h 1329444"/>
              <a:gd name="connsiteX6" fmla="*/ 1235076 w 1274646"/>
              <a:gd name="connsiteY6" fmla="*/ 0 h 1329444"/>
              <a:gd name="connsiteX7" fmla="*/ 1274646 w 1274646"/>
              <a:gd name="connsiteY7" fmla="*/ 1329444 h 1329444"/>
              <a:gd name="connsiteX8" fmla="*/ 0 w 1274646"/>
              <a:gd name="connsiteY8" fmla="*/ 1307857 h 1329444"/>
              <a:gd name="connsiteX9" fmla="*/ 0 w 127464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29444"/>
              <a:gd name="connsiteX1" fmla="*/ 163610 w 1235076"/>
              <a:gd name="connsiteY1" fmla="*/ 1155863 h 1329444"/>
              <a:gd name="connsiteX2" fmla="*/ 1081360 w 1235076"/>
              <a:gd name="connsiteY2" fmla="*/ 1155862 h 1329444"/>
              <a:gd name="connsiteX3" fmla="*/ 1081360 w 1235076"/>
              <a:gd name="connsiteY3" fmla="*/ 151995 h 1329444"/>
              <a:gd name="connsiteX4" fmla="*/ 163610 w 1235076"/>
              <a:gd name="connsiteY4" fmla="*/ 151994 h 1329444"/>
              <a:gd name="connsiteX5" fmla="*/ 0 w 1235076"/>
              <a:gd name="connsiteY5" fmla="*/ 0 h 1329444"/>
              <a:gd name="connsiteX6" fmla="*/ 1235076 w 1235076"/>
              <a:gd name="connsiteY6" fmla="*/ 0 h 1329444"/>
              <a:gd name="connsiteX7" fmla="*/ 1235076 w 1235076"/>
              <a:gd name="connsiteY7" fmla="*/ 1329444 h 1329444"/>
              <a:gd name="connsiteX8" fmla="*/ 0 w 1235076"/>
              <a:gd name="connsiteY8" fmla="*/ 1307857 h 1329444"/>
              <a:gd name="connsiteX9" fmla="*/ 0 w 1235076"/>
              <a:gd name="connsiteY9" fmla="*/ 0 h 1329444"/>
              <a:gd name="connsiteX0" fmla="*/ 163610 w 1235076"/>
              <a:gd name="connsiteY0" fmla="*/ 151994 h 1307857"/>
              <a:gd name="connsiteX1" fmla="*/ 163610 w 1235076"/>
              <a:gd name="connsiteY1" fmla="*/ 1155863 h 1307857"/>
              <a:gd name="connsiteX2" fmla="*/ 1081360 w 1235076"/>
              <a:gd name="connsiteY2" fmla="*/ 1155862 h 1307857"/>
              <a:gd name="connsiteX3" fmla="*/ 1081360 w 1235076"/>
              <a:gd name="connsiteY3" fmla="*/ 151995 h 1307857"/>
              <a:gd name="connsiteX4" fmla="*/ 163610 w 1235076"/>
              <a:gd name="connsiteY4" fmla="*/ 151994 h 1307857"/>
              <a:gd name="connsiteX5" fmla="*/ 0 w 1235076"/>
              <a:gd name="connsiteY5" fmla="*/ 0 h 1307857"/>
              <a:gd name="connsiteX6" fmla="*/ 1235076 w 1235076"/>
              <a:gd name="connsiteY6" fmla="*/ 0 h 1307857"/>
              <a:gd name="connsiteX7" fmla="*/ 1225183 w 1235076"/>
              <a:gd name="connsiteY7" fmla="*/ 1297063 h 1307857"/>
              <a:gd name="connsiteX8" fmla="*/ 0 w 1235076"/>
              <a:gd name="connsiteY8" fmla="*/ 1307857 h 1307857"/>
              <a:gd name="connsiteX9" fmla="*/ 0 w 1235076"/>
              <a:gd name="connsiteY9" fmla="*/ 0 h 130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5076" h="1307857">
                <a:moveTo>
                  <a:pt x="163610" y="151994"/>
                </a:moveTo>
                <a:lnTo>
                  <a:pt x="163610" y="1155863"/>
                </a:lnTo>
                <a:lnTo>
                  <a:pt x="1081360" y="1155862"/>
                </a:lnTo>
                <a:lnTo>
                  <a:pt x="1081360" y="151995"/>
                </a:lnTo>
                <a:lnTo>
                  <a:pt x="163610" y="151994"/>
                </a:lnTo>
                <a:close/>
                <a:moveTo>
                  <a:pt x="0" y="0"/>
                </a:moveTo>
                <a:lnTo>
                  <a:pt x="1235076" y="0"/>
                </a:lnTo>
                <a:cubicBezTo>
                  <a:pt x="1231778" y="432354"/>
                  <a:pt x="1228481" y="864709"/>
                  <a:pt x="1225183" y="1297063"/>
                </a:cubicBezTo>
                <a:lnTo>
                  <a:pt x="0" y="1307857"/>
                </a:lnTo>
                <a:lnTo>
                  <a:pt x="0" y="0"/>
                </a:lnTo>
                <a:close/>
              </a:path>
            </a:pathLst>
          </a:custGeom>
          <a:gradFill flip="none" rotWithShape="1">
            <a:gsLst>
              <a:gs pos="0">
                <a:srgbClr val="FCFCFC"/>
              </a:gs>
              <a:gs pos="100000">
                <a:srgbClr val="CFCDCA"/>
              </a:gs>
            </a:gsLst>
            <a:lin ang="18900000" scaled="1"/>
            <a:tileRect/>
          </a:gradFill>
          <a:ln w="190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圆角矩形 47"/>
          <p:cNvSpPr/>
          <p:nvPr/>
        </p:nvSpPr>
        <p:spPr>
          <a:xfrm>
            <a:off x="6233775" y="1378597"/>
            <a:ext cx="1030173" cy="875053"/>
          </a:xfrm>
          <a:prstGeom prst="roundRect">
            <a:avLst>
              <a:gd name="adj" fmla="val 2458"/>
            </a:avLst>
          </a:prstGeom>
          <a:gradFill flip="none" rotWithShape="1">
            <a:gsLst>
              <a:gs pos="0">
                <a:srgbClr val="FCFCFC"/>
              </a:gs>
              <a:gs pos="100000">
                <a:srgbClr val="CFCDCA"/>
              </a:gs>
            </a:gsLst>
            <a:lin ang="18900000" scaled="1"/>
            <a:tileRect/>
          </a:gradFill>
          <a:ln w="2540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圆角矩形 48"/>
          <p:cNvSpPr/>
          <p:nvPr/>
        </p:nvSpPr>
        <p:spPr>
          <a:xfrm>
            <a:off x="4992489" y="5467718"/>
            <a:ext cx="1030173" cy="875053"/>
          </a:xfrm>
          <a:prstGeom prst="roundRect">
            <a:avLst>
              <a:gd name="adj" fmla="val 2458"/>
            </a:avLst>
          </a:prstGeom>
          <a:gradFill flip="none" rotWithShape="1">
            <a:gsLst>
              <a:gs pos="0">
                <a:srgbClr val="FCFCFC"/>
              </a:gs>
              <a:gs pos="100000">
                <a:srgbClr val="CFCDCA"/>
              </a:gs>
            </a:gsLst>
            <a:lin ang="18900000" scaled="1"/>
            <a:tileRect/>
          </a:gradFill>
          <a:ln w="2540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50" name="Picture 2" descr="G:\SIFE备赛总决赛\TRAINING.png"/>
          <p:cNvPicPr>
            <a:picLocks noChangeAspect="1" noChangeArrowheads="1"/>
          </p:cNvPicPr>
          <p:nvPr/>
        </p:nvPicPr>
        <p:blipFill>
          <a:blip r:embed="rId2" cstate="print">
            <a:biLevel thresh="75000"/>
            <a:extLst>
              <a:ext uri="{BEBA8EAE-BF5A-486C-A8C5-ECC9F3942E4B}">
                <a14:imgProps xmlns:a14="http://schemas.microsoft.com/office/drawing/2010/main">
                  <a14:imgLayer r:embed="rId3">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354898" y="1473404"/>
            <a:ext cx="809809" cy="75258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p:cNvPicPr>
            <a:picLocks noChangeAspect="1" noChangeArrowheads="1"/>
          </p:cNvPicPr>
          <p:nvPr/>
        </p:nvPicPr>
        <p:blipFill>
          <a:blip r:embed="rId4" cstate="print">
            <a:biLevel thresh="75000"/>
            <a:extLst>
              <a:ext uri="{28A0092B-C50C-407E-A947-70E740481C1C}">
                <a14:useLocalDpi xmlns:a14="http://schemas.microsoft.com/office/drawing/2010/main" val="0"/>
              </a:ext>
            </a:extLst>
          </a:blip>
          <a:srcRect/>
          <a:stretch>
            <a:fillRect/>
          </a:stretch>
        </p:blipFill>
        <p:spPr bwMode="auto">
          <a:xfrm>
            <a:off x="4925806" y="5602837"/>
            <a:ext cx="1146009" cy="57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矩形 51"/>
          <p:cNvSpPr/>
          <p:nvPr/>
        </p:nvSpPr>
        <p:spPr>
          <a:xfrm>
            <a:off x="2796016" y="1833899"/>
            <a:ext cx="1313180" cy="769441"/>
          </a:xfrm>
          <a:prstGeom prst="rect">
            <a:avLst/>
          </a:prstGeom>
        </p:spPr>
        <p:txBody>
          <a:bodyPr wrap="none">
            <a:spAutoFit/>
          </a:bodyPr>
          <a:lstStyle/>
          <a:p>
            <a:r>
              <a:rPr lang="zh-CN" altLang="en-US" sz="4400" dirty="0">
                <a:solidFill>
                  <a:srgbClr val="008780"/>
                </a:solidFill>
                <a:latin typeface="方正正准黑简体" panose="02000000000000000000" pitchFamily="2" charset="-122"/>
                <a:ea typeface="方正正准黑简体" panose="02000000000000000000" pitchFamily="2" charset="-122"/>
              </a:rPr>
              <a:t>双赢</a:t>
            </a:r>
          </a:p>
        </p:txBody>
      </p:sp>
      <p:sp>
        <p:nvSpPr>
          <p:cNvPr id="53" name="矩形 52"/>
          <p:cNvSpPr/>
          <p:nvPr/>
        </p:nvSpPr>
        <p:spPr>
          <a:xfrm>
            <a:off x="1477022" y="3160050"/>
            <a:ext cx="4458138" cy="1335366"/>
          </a:xfrm>
          <a:prstGeom prst="rect">
            <a:avLst/>
          </a:prstGeom>
        </p:spPr>
        <p:txBody>
          <a:bodyPr wrap="square">
            <a:spAutoFit/>
          </a:bodyPr>
          <a:lstStyle/>
          <a:p>
            <a:pPr eaLnBrk="1" hangingPunct="1">
              <a:lnSpc>
                <a:spcPct val="120000"/>
              </a:lnSpc>
            </a:pPr>
            <a:r>
              <a:rPr lang="zh-CN" altLang="en-US" sz="1600" dirty="0">
                <a:solidFill>
                  <a:srgbClr val="4D4D4D"/>
                </a:solidFill>
                <a:ea typeface="微软雅黑" panose="020B0503020204020204" pitchFamily="34" charset="-122"/>
                <a:cs typeface="+mn-ea"/>
                <a:sym typeface="+mn-lt"/>
              </a:rPr>
              <a:t>精髓：人与人之间存在着合作的潜力，合作将能取得远大于个人凭一己之力所创造的成就。 </a:t>
            </a:r>
          </a:p>
          <a:p>
            <a:pPr>
              <a:lnSpc>
                <a:spcPct val="140000"/>
              </a:lnSpc>
            </a:pPr>
            <a:r>
              <a:rPr lang="zh-CN" altLang="en-US" sz="1600" dirty="0">
                <a:solidFill>
                  <a:srgbClr val="404040"/>
                </a:solidFill>
                <a:latin typeface="+mn-ea"/>
              </a:rPr>
              <a:t>在有效时间或较短时间里达成多个目标，收获意想不到的事。</a:t>
            </a:r>
          </a:p>
        </p:txBody>
      </p:sp>
      <p:sp>
        <p:nvSpPr>
          <p:cNvPr id="54" name="矩形 53"/>
          <p:cNvSpPr/>
          <p:nvPr/>
        </p:nvSpPr>
        <p:spPr>
          <a:xfrm>
            <a:off x="7953357" y="2921698"/>
            <a:ext cx="1313180" cy="769441"/>
          </a:xfrm>
          <a:prstGeom prst="rect">
            <a:avLst/>
          </a:prstGeom>
        </p:spPr>
        <p:txBody>
          <a:bodyPr wrap="none">
            <a:spAutoFit/>
          </a:bodyPr>
          <a:lstStyle/>
          <a:p>
            <a:r>
              <a:rPr lang="zh-CN" altLang="en-US" sz="4400" dirty="0">
                <a:solidFill>
                  <a:srgbClr val="008780"/>
                </a:solidFill>
                <a:latin typeface="方正正准黑简体" panose="02000000000000000000" pitchFamily="2" charset="-122"/>
                <a:ea typeface="方正正准黑简体" panose="02000000000000000000" pitchFamily="2" charset="-122"/>
              </a:rPr>
              <a:t>回收</a:t>
            </a:r>
          </a:p>
        </p:txBody>
      </p:sp>
      <p:sp>
        <p:nvSpPr>
          <p:cNvPr id="55" name="矩形 54"/>
          <p:cNvSpPr/>
          <p:nvPr/>
        </p:nvSpPr>
        <p:spPr>
          <a:xfrm>
            <a:off x="6558587" y="4293741"/>
            <a:ext cx="4094899" cy="1089144"/>
          </a:xfrm>
          <a:prstGeom prst="rect">
            <a:avLst/>
          </a:prstGeom>
        </p:spPr>
        <p:txBody>
          <a:bodyPr wrap="square">
            <a:spAutoFit/>
          </a:bodyPr>
          <a:lstStyle/>
          <a:p>
            <a:pPr>
              <a:lnSpc>
                <a:spcPct val="140000"/>
              </a:lnSpc>
            </a:pPr>
            <a:r>
              <a:rPr lang="zh-CN" altLang="en-US" sz="1600" dirty="0">
                <a:solidFill>
                  <a:srgbClr val="404040"/>
                </a:solidFill>
                <a:latin typeface="+mn-ea"/>
              </a:rPr>
              <a:t>每天少打</a:t>
            </a:r>
            <a:r>
              <a:rPr lang="en-US" altLang="zh-CN" sz="1600" dirty="0">
                <a:solidFill>
                  <a:srgbClr val="404040"/>
                </a:solidFill>
                <a:latin typeface="+mn-ea"/>
              </a:rPr>
              <a:t>10</a:t>
            </a:r>
            <a:r>
              <a:rPr lang="zh-CN" altLang="en-US" sz="1600" dirty="0">
                <a:solidFill>
                  <a:srgbClr val="404040"/>
                </a:solidFill>
                <a:latin typeface="+mn-ea"/>
              </a:rPr>
              <a:t>分钟游戏，多学个</a:t>
            </a:r>
            <a:r>
              <a:rPr lang="en-US" altLang="zh-CN" sz="1600" dirty="0">
                <a:solidFill>
                  <a:srgbClr val="404040"/>
                </a:solidFill>
                <a:latin typeface="+mn-ea"/>
              </a:rPr>
              <a:t>10</a:t>
            </a:r>
            <a:r>
              <a:rPr lang="zh-CN" altLang="en-US" sz="1600" dirty="0">
                <a:solidFill>
                  <a:srgbClr val="404040"/>
                </a:solidFill>
                <a:latin typeface="+mn-ea"/>
              </a:rPr>
              <a:t>分钟，一年下来就是</a:t>
            </a:r>
            <a:r>
              <a:rPr lang="en-US" altLang="zh-CN" sz="1600" dirty="0">
                <a:solidFill>
                  <a:srgbClr val="404040"/>
                </a:solidFill>
                <a:latin typeface="+mn-ea"/>
              </a:rPr>
              <a:t>3650</a:t>
            </a:r>
            <a:r>
              <a:rPr lang="zh-CN" altLang="en-US" sz="1600" dirty="0">
                <a:solidFill>
                  <a:srgbClr val="404040"/>
                </a:solidFill>
                <a:latin typeface="+mn-ea"/>
              </a:rPr>
              <a:t>分钟，你就比别人多学习了</a:t>
            </a:r>
            <a:r>
              <a:rPr lang="en-US" altLang="zh-CN" sz="1600" dirty="0">
                <a:solidFill>
                  <a:srgbClr val="404040"/>
                </a:solidFill>
                <a:latin typeface="+mn-ea"/>
              </a:rPr>
              <a:t>60</a:t>
            </a:r>
            <a:r>
              <a:rPr lang="zh-CN" altLang="en-US" sz="1600" dirty="0">
                <a:solidFill>
                  <a:srgbClr val="404040"/>
                </a:solidFill>
                <a:latin typeface="+mn-ea"/>
              </a:rPr>
              <a:t>多小时。</a:t>
            </a:r>
          </a:p>
        </p:txBody>
      </p:sp>
      <p:sp>
        <p:nvSpPr>
          <p:cNvPr id="56" name="矩形 55"/>
          <p:cNvSpPr/>
          <p:nvPr/>
        </p:nvSpPr>
        <p:spPr>
          <a:xfrm>
            <a:off x="7953357" y="3624907"/>
            <a:ext cx="1305357" cy="400110"/>
          </a:xfrm>
          <a:prstGeom prst="rect">
            <a:avLst/>
          </a:prstGeom>
        </p:spPr>
        <p:txBody>
          <a:bodyPr wrap="none">
            <a:spAutoFit/>
          </a:bodyPr>
          <a:lstStyle/>
          <a:p>
            <a:r>
              <a:rPr lang="en-US" altLang="zh-CN" sz="2000" dirty="0">
                <a:solidFill>
                  <a:srgbClr val="008780"/>
                </a:solidFill>
                <a:latin typeface="方正正准黑简体" panose="02000000000000000000" pitchFamily="2" charset="-122"/>
                <a:ea typeface="方正正准黑简体" panose="02000000000000000000" pitchFamily="2" charset="-122"/>
              </a:rPr>
              <a:t>Recovery</a:t>
            </a:r>
            <a:endParaRPr lang="zh-CN" altLang="en-US" sz="2000" dirty="0">
              <a:solidFill>
                <a:srgbClr val="008780"/>
              </a:solidFill>
              <a:latin typeface="方正正准黑简体" panose="02000000000000000000" pitchFamily="2" charset="-122"/>
              <a:ea typeface="方正正准黑简体" panose="02000000000000000000" pitchFamily="2" charset="-122"/>
            </a:endParaRPr>
          </a:p>
        </p:txBody>
      </p:sp>
      <p:sp>
        <p:nvSpPr>
          <p:cNvPr id="57" name="矩形 56"/>
          <p:cNvSpPr/>
          <p:nvPr/>
        </p:nvSpPr>
        <p:spPr>
          <a:xfrm>
            <a:off x="2826130" y="2556355"/>
            <a:ext cx="1213794" cy="400110"/>
          </a:xfrm>
          <a:prstGeom prst="rect">
            <a:avLst/>
          </a:prstGeom>
        </p:spPr>
        <p:txBody>
          <a:bodyPr wrap="none">
            <a:spAutoFit/>
          </a:bodyPr>
          <a:lstStyle/>
          <a:p>
            <a:r>
              <a:rPr lang="en-US" altLang="zh-CN" sz="2000" dirty="0">
                <a:solidFill>
                  <a:srgbClr val="008780"/>
                </a:solidFill>
                <a:latin typeface="方正正准黑简体" panose="02000000000000000000" pitchFamily="2" charset="-122"/>
                <a:ea typeface="方正正准黑简体" panose="02000000000000000000" pitchFamily="2" charset="-122"/>
              </a:rPr>
              <a:t>Win-win</a:t>
            </a:r>
            <a:endParaRPr lang="zh-CN" altLang="en-US" sz="2000" dirty="0">
              <a:solidFill>
                <a:srgbClr val="008780"/>
              </a:solidFill>
              <a:latin typeface="方正正准黑简体" panose="02000000000000000000" pitchFamily="2" charset="-122"/>
              <a:ea typeface="方正正准黑简体" panose="02000000000000000000" pitchFamily="2" charset="-122"/>
            </a:endParaRPr>
          </a:p>
        </p:txBody>
      </p:sp>
      <p:cxnSp>
        <p:nvCxnSpPr>
          <p:cNvPr id="6" name="直接连接符 5"/>
          <p:cNvCxnSpPr/>
          <p:nvPr/>
        </p:nvCxnSpPr>
        <p:spPr>
          <a:xfrm>
            <a:off x="2800062" y="2556355"/>
            <a:ext cx="1438107" cy="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7926643" y="3668771"/>
            <a:ext cx="1438107" cy="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任意多边形 25"/>
          <p:cNvSpPr/>
          <p:nvPr/>
        </p:nvSpPr>
        <p:spPr>
          <a:xfrm>
            <a:off x="5507576" y="1290109"/>
            <a:ext cx="559357" cy="1037230"/>
          </a:xfrm>
          <a:custGeom>
            <a:avLst/>
            <a:gdLst>
              <a:gd name="connsiteX0" fmla="*/ 518615 w 559357"/>
              <a:gd name="connsiteY0" fmla="*/ 0 h 1037230"/>
              <a:gd name="connsiteX1" fmla="*/ 555430 w 559357"/>
              <a:gd name="connsiteY1" fmla="*/ 3711 h 1037230"/>
              <a:gd name="connsiteX2" fmla="*/ 559357 w 559357"/>
              <a:gd name="connsiteY2" fmla="*/ 23164 h 1037230"/>
              <a:gd name="connsiteX3" fmla="*/ 559357 w 559357"/>
              <a:gd name="connsiteY3" fmla="*/ 1033123 h 1037230"/>
              <a:gd name="connsiteX4" fmla="*/ 518615 w 559357"/>
              <a:gd name="connsiteY4" fmla="*/ 1037230 h 1037230"/>
              <a:gd name="connsiteX5" fmla="*/ 0 w 559357"/>
              <a:gd name="connsiteY5" fmla="*/ 518615 h 1037230"/>
              <a:gd name="connsiteX6" fmla="*/ 518615 w 559357"/>
              <a:gd name="connsiteY6" fmla="*/ 0 h 1037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9357" h="1037230">
                <a:moveTo>
                  <a:pt x="518615" y="0"/>
                </a:moveTo>
                <a:lnTo>
                  <a:pt x="555430" y="3711"/>
                </a:lnTo>
                <a:lnTo>
                  <a:pt x="559357" y="23164"/>
                </a:lnTo>
                <a:lnTo>
                  <a:pt x="559357" y="1033123"/>
                </a:lnTo>
                <a:lnTo>
                  <a:pt x="518615" y="1037230"/>
                </a:lnTo>
                <a:cubicBezTo>
                  <a:pt x="232192" y="1037230"/>
                  <a:pt x="0" y="805038"/>
                  <a:pt x="0" y="518615"/>
                </a:cubicBezTo>
                <a:cubicBezTo>
                  <a:pt x="0" y="232192"/>
                  <a:pt x="232192" y="0"/>
                  <a:pt x="518615" y="0"/>
                </a:cubicBezTo>
                <a:close/>
              </a:path>
            </a:pathLst>
          </a:custGeom>
          <a:solidFill>
            <a:srgbClr val="00B9B3"/>
          </a:solidFill>
          <a:ln w="25400">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7" name="任意多边形 26"/>
          <p:cNvSpPr/>
          <p:nvPr/>
        </p:nvSpPr>
        <p:spPr>
          <a:xfrm flipH="1">
            <a:off x="6241259" y="5390264"/>
            <a:ext cx="559357" cy="1037230"/>
          </a:xfrm>
          <a:custGeom>
            <a:avLst/>
            <a:gdLst>
              <a:gd name="connsiteX0" fmla="*/ 518615 w 559357"/>
              <a:gd name="connsiteY0" fmla="*/ 0 h 1037230"/>
              <a:gd name="connsiteX1" fmla="*/ 555430 w 559357"/>
              <a:gd name="connsiteY1" fmla="*/ 3711 h 1037230"/>
              <a:gd name="connsiteX2" fmla="*/ 559357 w 559357"/>
              <a:gd name="connsiteY2" fmla="*/ 23164 h 1037230"/>
              <a:gd name="connsiteX3" fmla="*/ 559357 w 559357"/>
              <a:gd name="connsiteY3" fmla="*/ 1033123 h 1037230"/>
              <a:gd name="connsiteX4" fmla="*/ 518615 w 559357"/>
              <a:gd name="connsiteY4" fmla="*/ 1037230 h 1037230"/>
              <a:gd name="connsiteX5" fmla="*/ 0 w 559357"/>
              <a:gd name="connsiteY5" fmla="*/ 518615 h 1037230"/>
              <a:gd name="connsiteX6" fmla="*/ 518615 w 559357"/>
              <a:gd name="connsiteY6" fmla="*/ 0 h 1037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9357" h="1037230">
                <a:moveTo>
                  <a:pt x="518615" y="0"/>
                </a:moveTo>
                <a:lnTo>
                  <a:pt x="555430" y="3711"/>
                </a:lnTo>
                <a:lnTo>
                  <a:pt x="559357" y="23164"/>
                </a:lnTo>
                <a:lnTo>
                  <a:pt x="559357" y="1033123"/>
                </a:lnTo>
                <a:lnTo>
                  <a:pt x="518615" y="1037230"/>
                </a:lnTo>
                <a:cubicBezTo>
                  <a:pt x="232192" y="1037230"/>
                  <a:pt x="0" y="805038"/>
                  <a:pt x="0" y="518615"/>
                </a:cubicBezTo>
                <a:cubicBezTo>
                  <a:pt x="0" y="232192"/>
                  <a:pt x="232192" y="0"/>
                  <a:pt x="518615" y="0"/>
                </a:cubicBezTo>
                <a:close/>
              </a:path>
            </a:pathLst>
          </a:custGeom>
          <a:solidFill>
            <a:srgbClr val="00B9B3"/>
          </a:solidFill>
          <a:ln w="25400">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grpSp>
        <p:nvGrpSpPr>
          <p:cNvPr id="28" name="组合 27"/>
          <p:cNvGrpSpPr/>
          <p:nvPr/>
        </p:nvGrpSpPr>
        <p:grpSpPr>
          <a:xfrm>
            <a:off x="-19064" y="172630"/>
            <a:ext cx="12211083" cy="6634594"/>
            <a:chOff x="-19064" y="172630"/>
            <a:chExt cx="12211083" cy="6634594"/>
          </a:xfrm>
        </p:grpSpPr>
        <p:grpSp>
          <p:nvGrpSpPr>
            <p:cNvPr id="29" name="组合 28"/>
            <p:cNvGrpSpPr/>
            <p:nvPr/>
          </p:nvGrpSpPr>
          <p:grpSpPr>
            <a:xfrm>
              <a:off x="-19064" y="253534"/>
              <a:ext cx="12211083" cy="6553690"/>
              <a:chOff x="-19064" y="253534"/>
              <a:chExt cx="12211083" cy="6553690"/>
            </a:xfrm>
          </p:grpSpPr>
          <p:sp>
            <p:nvSpPr>
              <p:cNvPr id="31" name="Rectangle 11"/>
              <p:cNvSpPr>
                <a:spLocks noChangeArrowheads="1"/>
              </p:cNvSpPr>
              <p:nvPr/>
            </p:nvSpPr>
            <p:spPr bwMode="gray">
              <a:xfrm flipH="1">
                <a:off x="205524" y="255990"/>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endParaRPr lang="en-US" altLang="zh-CN" sz="1900" dirty="0">
                  <a:solidFill>
                    <a:srgbClr val="FFFFFF"/>
                  </a:solidFill>
                  <a:latin typeface="Foundry Gridnik Medium"/>
                  <a:ea typeface="宋体" pitchFamily="2" charset="-122"/>
                </a:endParaRPr>
              </a:p>
            </p:txBody>
          </p:sp>
          <p:sp>
            <p:nvSpPr>
              <p:cNvPr id="33" name="Rectangle 7"/>
              <p:cNvSpPr>
                <a:spLocks noChangeArrowheads="1"/>
              </p:cNvSpPr>
              <p:nvPr/>
            </p:nvSpPr>
            <p:spPr bwMode="invGray">
              <a:xfrm flipH="1">
                <a:off x="97525" y="6501805"/>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34" name="Freeform 8"/>
              <p:cNvSpPr>
                <a:spLocks/>
              </p:cNvSpPr>
              <p:nvPr/>
            </p:nvSpPr>
            <p:spPr bwMode="invGray">
              <a:xfrm flipH="1">
                <a:off x="-19064" y="6501805"/>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35" name="Rectangle 13"/>
              <p:cNvSpPr/>
              <p:nvPr/>
            </p:nvSpPr>
            <p:spPr bwMode="invGray">
              <a:xfrm>
                <a:off x="107449" y="6445134"/>
                <a:ext cx="417695" cy="292364"/>
              </a:xfrm>
              <a:prstGeom prst="rect">
                <a:avLst/>
              </a:prstGeom>
            </p:spPr>
            <p:txBody>
              <a:bodyPr wrap="none" lIns="121896" tIns="60948" rIns="121896" bIns="60948">
                <a:spAutoFit/>
              </a:bodyPr>
              <a:lstStyle/>
              <a:p>
                <a:pPr algn="ctr"/>
                <a:fld id="{259F4B34-A25D-4DEF-97BC-C4D92417BF9B}" type="slidenum">
                  <a:rPr lang="en-US" sz="1100" smtClean="0">
                    <a:solidFill>
                      <a:schemeClr val="bg1"/>
                    </a:solidFill>
                    <a:latin typeface="Arial" pitchFamily="34" charset="0"/>
                    <a:cs typeface="Arial" pitchFamily="34" charset="0"/>
                  </a:rPr>
                  <a:pPr algn="ctr"/>
                  <a:t>27</a:t>
                </a:fld>
                <a:endParaRPr lang="en-US" sz="1100" dirty="0">
                  <a:solidFill>
                    <a:schemeClr val="bg1"/>
                  </a:solidFill>
                  <a:latin typeface="Arial" pitchFamily="34" charset="0"/>
                  <a:cs typeface="Arial" pitchFamily="34" charset="0"/>
                </a:endParaRPr>
              </a:p>
            </p:txBody>
          </p:sp>
          <p:sp>
            <p:nvSpPr>
              <p:cNvPr id="36" name="TextBox 10"/>
              <p:cNvSpPr txBox="1"/>
              <p:nvPr/>
            </p:nvSpPr>
            <p:spPr bwMode="black">
              <a:xfrm>
                <a:off x="512995" y="6450854"/>
                <a:ext cx="810430"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sz="1100" dirty="0"/>
                  <a:t>时间管理</a:t>
                </a:r>
                <a:endParaRPr lang="en-US" sz="1100" dirty="0"/>
              </a:p>
            </p:txBody>
          </p:sp>
          <p:sp>
            <p:nvSpPr>
              <p:cNvPr id="41" name="Freeform 12"/>
              <p:cNvSpPr>
                <a:spLocks/>
              </p:cNvSpPr>
              <p:nvPr/>
            </p:nvSpPr>
            <p:spPr bwMode="gray">
              <a:xfrm>
                <a:off x="19" y="253534"/>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grpSp>
        <p:sp>
          <p:nvSpPr>
            <p:cNvPr id="30" name="文本框 29"/>
            <p:cNvSpPr txBox="1"/>
            <p:nvPr/>
          </p:nvSpPr>
          <p:spPr>
            <a:xfrm>
              <a:off x="165978" y="172630"/>
              <a:ext cx="2236510" cy="707886"/>
            </a:xfrm>
            <a:prstGeom prst="rect">
              <a:avLst/>
            </a:prstGeom>
            <a:noFill/>
          </p:spPr>
          <p:txBody>
            <a:bodyPr wrap="none" rtlCol="0">
              <a:spAutoFit/>
            </a:bodyPr>
            <a:lstStyle/>
            <a:p>
              <a:r>
                <a:rPr lang="zh-CN" altLang="en-US" sz="4000" dirty="0">
                  <a:solidFill>
                    <a:srgbClr val="FFFF00"/>
                  </a:solidFill>
                  <a:latin typeface="方正正准黑简体" panose="02000000000000000000" pitchFamily="2" charset="-122"/>
                  <a:ea typeface="方正正准黑简体" panose="02000000000000000000" pitchFamily="2" charset="-122"/>
                </a:rPr>
                <a:t>省时之道</a:t>
              </a:r>
            </a:p>
          </p:txBody>
        </p:sp>
      </p:grpSp>
    </p:spTree>
    <p:extLst>
      <p:ext uri="{BB962C8B-B14F-4D97-AF65-F5344CB8AC3E}">
        <p14:creationId xmlns:p14="http://schemas.microsoft.com/office/powerpoint/2010/main" val="4787811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913890" y="1341505"/>
            <a:ext cx="2265364" cy="400110"/>
          </a:xfrm>
          <a:prstGeom prst="rect">
            <a:avLst/>
          </a:prstGeom>
        </p:spPr>
        <p:txBody>
          <a:bodyPr wrap="none">
            <a:spAutoFit/>
          </a:bodyPr>
          <a:lstStyle/>
          <a:p>
            <a:r>
              <a:rPr lang="en-US" altLang="zh-CN" sz="2000" b="1" dirty="0">
                <a:solidFill>
                  <a:srgbClr val="003231"/>
                </a:solidFill>
              </a:rPr>
              <a:t>01</a:t>
            </a:r>
            <a:r>
              <a:rPr lang="zh-CN" altLang="en-US" sz="2000" b="1" dirty="0">
                <a:solidFill>
                  <a:srgbClr val="003231"/>
                </a:solidFill>
              </a:rPr>
              <a:t>先做完一次任务</a:t>
            </a:r>
          </a:p>
        </p:txBody>
      </p:sp>
      <p:cxnSp>
        <p:nvCxnSpPr>
          <p:cNvPr id="5" name="直接连接符 4"/>
          <p:cNvCxnSpPr/>
          <p:nvPr/>
        </p:nvCxnSpPr>
        <p:spPr>
          <a:xfrm>
            <a:off x="3898502" y="1741615"/>
            <a:ext cx="3790781"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8" name="矩形 87"/>
          <p:cNvSpPr/>
          <p:nvPr/>
        </p:nvSpPr>
        <p:spPr>
          <a:xfrm>
            <a:off x="3949836" y="1799616"/>
            <a:ext cx="6320556" cy="338554"/>
          </a:xfrm>
          <a:prstGeom prst="rect">
            <a:avLst/>
          </a:prstGeom>
        </p:spPr>
        <p:txBody>
          <a:bodyPr wrap="square">
            <a:spAutoFit/>
          </a:bodyPr>
          <a:lstStyle/>
          <a:p>
            <a:r>
              <a:rPr lang="zh-CN" altLang="en-US" sz="1600" dirty="0">
                <a:solidFill>
                  <a:schemeClr val="tx1">
                    <a:lumMod val="75000"/>
                    <a:lumOff val="25000"/>
                  </a:schemeClr>
                </a:solidFill>
              </a:rPr>
              <a:t>无论是学习、工作、还是生活，我们面临的任务大都是重复性。</a:t>
            </a:r>
          </a:p>
        </p:txBody>
      </p:sp>
      <p:sp>
        <p:nvSpPr>
          <p:cNvPr id="82" name="矩形 81"/>
          <p:cNvSpPr/>
          <p:nvPr/>
        </p:nvSpPr>
        <p:spPr>
          <a:xfrm>
            <a:off x="3913890" y="2666029"/>
            <a:ext cx="2297424" cy="400110"/>
          </a:xfrm>
          <a:prstGeom prst="rect">
            <a:avLst/>
          </a:prstGeom>
        </p:spPr>
        <p:txBody>
          <a:bodyPr wrap="none">
            <a:spAutoFit/>
          </a:bodyPr>
          <a:lstStyle/>
          <a:p>
            <a:r>
              <a:rPr lang="en-US" altLang="zh-CN" sz="2000" b="1" dirty="0">
                <a:solidFill>
                  <a:srgbClr val="00B9B1"/>
                </a:solidFill>
                <a:latin typeface="+mn-ea"/>
              </a:rPr>
              <a:t>02</a:t>
            </a:r>
            <a:r>
              <a:rPr lang="zh-CN" altLang="en-US" sz="2000" b="1" dirty="0">
                <a:solidFill>
                  <a:srgbClr val="00B9B1"/>
                </a:solidFill>
                <a:latin typeface="+mn-ea"/>
              </a:rPr>
              <a:t>总结和整理流程</a:t>
            </a:r>
          </a:p>
        </p:txBody>
      </p:sp>
      <p:cxnSp>
        <p:nvCxnSpPr>
          <p:cNvPr id="83" name="直接连接符 82"/>
          <p:cNvCxnSpPr/>
          <p:nvPr/>
        </p:nvCxnSpPr>
        <p:spPr>
          <a:xfrm>
            <a:off x="3898502" y="3066139"/>
            <a:ext cx="3790781"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9" name="矩形 88"/>
          <p:cNvSpPr/>
          <p:nvPr/>
        </p:nvSpPr>
        <p:spPr>
          <a:xfrm>
            <a:off x="3930856" y="3123798"/>
            <a:ext cx="8570495" cy="338554"/>
          </a:xfrm>
          <a:prstGeom prst="rect">
            <a:avLst/>
          </a:prstGeom>
        </p:spPr>
        <p:txBody>
          <a:bodyPr wrap="square">
            <a:spAutoFit/>
          </a:bodyPr>
          <a:lstStyle/>
          <a:p>
            <a:r>
              <a:rPr lang="zh-CN" altLang="en-US" sz="1600" dirty="0">
                <a:solidFill>
                  <a:schemeClr val="tx1">
                    <a:lumMod val="75000"/>
                    <a:lumOff val="25000"/>
                  </a:schemeClr>
                </a:solidFill>
              </a:rPr>
              <a:t>在第一次做完任务的基础上，制定和规范相应的流程。</a:t>
            </a:r>
          </a:p>
        </p:txBody>
      </p:sp>
      <p:sp>
        <p:nvSpPr>
          <p:cNvPr id="84" name="矩形 83"/>
          <p:cNvSpPr/>
          <p:nvPr/>
        </p:nvSpPr>
        <p:spPr>
          <a:xfrm>
            <a:off x="3913890" y="3956258"/>
            <a:ext cx="1752403" cy="400110"/>
          </a:xfrm>
          <a:prstGeom prst="rect">
            <a:avLst/>
          </a:prstGeom>
        </p:spPr>
        <p:txBody>
          <a:bodyPr wrap="none">
            <a:spAutoFit/>
          </a:bodyPr>
          <a:lstStyle/>
          <a:p>
            <a:r>
              <a:rPr lang="en-US" altLang="zh-CN" sz="2000" b="1" dirty="0">
                <a:solidFill>
                  <a:srgbClr val="FFAD00"/>
                </a:solidFill>
              </a:rPr>
              <a:t>03</a:t>
            </a:r>
            <a:r>
              <a:rPr lang="zh-CN" altLang="en-US" sz="2000" b="1" dirty="0">
                <a:solidFill>
                  <a:srgbClr val="FFAD00"/>
                </a:solidFill>
              </a:rPr>
              <a:t>进一步实践</a:t>
            </a:r>
          </a:p>
        </p:txBody>
      </p:sp>
      <p:cxnSp>
        <p:nvCxnSpPr>
          <p:cNvPr id="85" name="直接连接符 84"/>
          <p:cNvCxnSpPr/>
          <p:nvPr/>
        </p:nvCxnSpPr>
        <p:spPr>
          <a:xfrm>
            <a:off x="3898502" y="4356368"/>
            <a:ext cx="3790781"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3930857" y="4405634"/>
            <a:ext cx="9143701" cy="338554"/>
          </a:xfrm>
          <a:prstGeom prst="rect">
            <a:avLst/>
          </a:prstGeom>
        </p:spPr>
        <p:txBody>
          <a:bodyPr wrap="square">
            <a:spAutoFit/>
          </a:bodyPr>
          <a:lstStyle/>
          <a:p>
            <a:r>
              <a:rPr lang="zh-CN" altLang="en-US" sz="1600" dirty="0">
                <a:solidFill>
                  <a:schemeClr val="tx1">
                    <a:lumMod val="75000"/>
                    <a:lumOff val="25000"/>
                  </a:schemeClr>
                </a:solidFill>
              </a:rPr>
              <a:t>根据流程再一次的完成任务，并且要求时间比第一次要短，结果要一样。</a:t>
            </a:r>
          </a:p>
        </p:txBody>
      </p:sp>
      <p:grpSp>
        <p:nvGrpSpPr>
          <p:cNvPr id="10" name="组合 9"/>
          <p:cNvGrpSpPr/>
          <p:nvPr/>
        </p:nvGrpSpPr>
        <p:grpSpPr>
          <a:xfrm flipH="1">
            <a:off x="1578755" y="1305080"/>
            <a:ext cx="2055697" cy="923218"/>
            <a:chOff x="1289439" y="1310227"/>
            <a:chExt cx="2055697" cy="923218"/>
          </a:xfrm>
        </p:grpSpPr>
        <p:sp>
          <p:nvSpPr>
            <p:cNvPr id="22" name="任意多边形 21"/>
            <p:cNvSpPr/>
            <p:nvPr/>
          </p:nvSpPr>
          <p:spPr>
            <a:xfrm rot="5400000">
              <a:off x="1855679" y="743987"/>
              <a:ext cx="923218" cy="2055697"/>
            </a:xfrm>
            <a:custGeom>
              <a:avLst/>
              <a:gdLst>
                <a:gd name="connsiteX0" fmla="*/ 0 w 1117600"/>
                <a:gd name="connsiteY0" fmla="*/ 2488520 h 2488520"/>
                <a:gd name="connsiteX1" fmla="*/ 0 w 1117600"/>
                <a:gd name="connsiteY1" fmla="*/ 151720 h 2488520"/>
                <a:gd name="connsiteX2" fmla="*/ 224126 w 1117600"/>
                <a:gd name="connsiteY2" fmla="*/ 151720 h 2488520"/>
                <a:gd name="connsiteX3" fmla="*/ 242093 w 1117600"/>
                <a:gd name="connsiteY3" fmla="*/ 0 h 2488520"/>
                <a:gd name="connsiteX4" fmla="*/ 875506 w 1117600"/>
                <a:gd name="connsiteY4" fmla="*/ 0 h 2488520"/>
                <a:gd name="connsiteX5" fmla="*/ 893473 w 1117600"/>
                <a:gd name="connsiteY5" fmla="*/ 151720 h 2488520"/>
                <a:gd name="connsiteX6" fmla="*/ 1117600 w 1117600"/>
                <a:gd name="connsiteY6" fmla="*/ 151720 h 2488520"/>
                <a:gd name="connsiteX7" fmla="*/ 1117600 w 1117600"/>
                <a:gd name="connsiteY7" fmla="*/ 2488520 h 248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7600" h="2488520">
                  <a:moveTo>
                    <a:pt x="0" y="2488520"/>
                  </a:moveTo>
                  <a:lnTo>
                    <a:pt x="0" y="151720"/>
                  </a:lnTo>
                  <a:lnTo>
                    <a:pt x="224126" y="151720"/>
                  </a:lnTo>
                  <a:lnTo>
                    <a:pt x="242093" y="0"/>
                  </a:lnTo>
                  <a:lnTo>
                    <a:pt x="875506" y="0"/>
                  </a:lnTo>
                  <a:lnTo>
                    <a:pt x="893473" y="151720"/>
                  </a:lnTo>
                  <a:lnTo>
                    <a:pt x="1117600" y="151720"/>
                  </a:lnTo>
                  <a:lnTo>
                    <a:pt x="1117600" y="2488520"/>
                  </a:lnTo>
                  <a:close/>
                </a:path>
              </a:pathLst>
            </a:custGeom>
            <a:solidFill>
              <a:srgbClr val="00323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378731" y="1470873"/>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612856" y="1470873"/>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flipH="1">
            <a:off x="1578755" y="2585633"/>
            <a:ext cx="2055697" cy="923218"/>
            <a:chOff x="1289439" y="2380298"/>
            <a:chExt cx="2055697" cy="923218"/>
          </a:xfrm>
        </p:grpSpPr>
        <p:sp>
          <p:nvSpPr>
            <p:cNvPr id="23" name="任意多边形 22"/>
            <p:cNvSpPr/>
            <p:nvPr/>
          </p:nvSpPr>
          <p:spPr>
            <a:xfrm rot="5400000">
              <a:off x="1855679" y="1814058"/>
              <a:ext cx="923218" cy="2055697"/>
            </a:xfrm>
            <a:custGeom>
              <a:avLst/>
              <a:gdLst>
                <a:gd name="connsiteX0" fmla="*/ 0 w 1117600"/>
                <a:gd name="connsiteY0" fmla="*/ 2488520 h 2488520"/>
                <a:gd name="connsiteX1" fmla="*/ 0 w 1117600"/>
                <a:gd name="connsiteY1" fmla="*/ 151720 h 2488520"/>
                <a:gd name="connsiteX2" fmla="*/ 224126 w 1117600"/>
                <a:gd name="connsiteY2" fmla="*/ 151720 h 2488520"/>
                <a:gd name="connsiteX3" fmla="*/ 242093 w 1117600"/>
                <a:gd name="connsiteY3" fmla="*/ 0 h 2488520"/>
                <a:gd name="connsiteX4" fmla="*/ 875506 w 1117600"/>
                <a:gd name="connsiteY4" fmla="*/ 0 h 2488520"/>
                <a:gd name="connsiteX5" fmla="*/ 893473 w 1117600"/>
                <a:gd name="connsiteY5" fmla="*/ 151720 h 2488520"/>
                <a:gd name="connsiteX6" fmla="*/ 1117600 w 1117600"/>
                <a:gd name="connsiteY6" fmla="*/ 151720 h 2488520"/>
                <a:gd name="connsiteX7" fmla="*/ 1117600 w 1117600"/>
                <a:gd name="connsiteY7" fmla="*/ 2488520 h 248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7600" h="2488520">
                  <a:moveTo>
                    <a:pt x="0" y="2488520"/>
                  </a:moveTo>
                  <a:lnTo>
                    <a:pt x="0" y="151720"/>
                  </a:lnTo>
                  <a:lnTo>
                    <a:pt x="224126" y="151720"/>
                  </a:lnTo>
                  <a:lnTo>
                    <a:pt x="242093" y="0"/>
                  </a:lnTo>
                  <a:lnTo>
                    <a:pt x="875506" y="0"/>
                  </a:lnTo>
                  <a:lnTo>
                    <a:pt x="893473" y="151720"/>
                  </a:lnTo>
                  <a:lnTo>
                    <a:pt x="1117600" y="151720"/>
                  </a:lnTo>
                  <a:lnTo>
                    <a:pt x="1117600" y="2488520"/>
                  </a:lnTo>
                  <a:close/>
                </a:path>
              </a:pathLst>
            </a:custGeom>
            <a:solidFill>
              <a:srgbClr val="00B9B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378731" y="2538973"/>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612856" y="2538973"/>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846982" y="2538973"/>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2081107" y="2538973"/>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flipH="1">
            <a:off x="1580811" y="3866186"/>
            <a:ext cx="2055697" cy="923218"/>
            <a:chOff x="1287383" y="3514125"/>
            <a:chExt cx="2055697" cy="923218"/>
          </a:xfrm>
        </p:grpSpPr>
        <p:sp>
          <p:nvSpPr>
            <p:cNvPr id="58" name="任意多边形 57"/>
            <p:cNvSpPr/>
            <p:nvPr/>
          </p:nvSpPr>
          <p:spPr>
            <a:xfrm rot="5400000">
              <a:off x="1853623" y="2947885"/>
              <a:ext cx="923218" cy="2055697"/>
            </a:xfrm>
            <a:custGeom>
              <a:avLst/>
              <a:gdLst>
                <a:gd name="connsiteX0" fmla="*/ 0 w 1117600"/>
                <a:gd name="connsiteY0" fmla="*/ 2488520 h 2488520"/>
                <a:gd name="connsiteX1" fmla="*/ 0 w 1117600"/>
                <a:gd name="connsiteY1" fmla="*/ 151720 h 2488520"/>
                <a:gd name="connsiteX2" fmla="*/ 224126 w 1117600"/>
                <a:gd name="connsiteY2" fmla="*/ 151720 h 2488520"/>
                <a:gd name="connsiteX3" fmla="*/ 242093 w 1117600"/>
                <a:gd name="connsiteY3" fmla="*/ 0 h 2488520"/>
                <a:gd name="connsiteX4" fmla="*/ 875506 w 1117600"/>
                <a:gd name="connsiteY4" fmla="*/ 0 h 2488520"/>
                <a:gd name="connsiteX5" fmla="*/ 893473 w 1117600"/>
                <a:gd name="connsiteY5" fmla="*/ 151720 h 2488520"/>
                <a:gd name="connsiteX6" fmla="*/ 1117600 w 1117600"/>
                <a:gd name="connsiteY6" fmla="*/ 151720 h 2488520"/>
                <a:gd name="connsiteX7" fmla="*/ 1117600 w 1117600"/>
                <a:gd name="connsiteY7" fmla="*/ 2488520 h 248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7600" h="2488520">
                  <a:moveTo>
                    <a:pt x="0" y="2488520"/>
                  </a:moveTo>
                  <a:lnTo>
                    <a:pt x="0" y="151720"/>
                  </a:lnTo>
                  <a:lnTo>
                    <a:pt x="224126" y="151720"/>
                  </a:lnTo>
                  <a:lnTo>
                    <a:pt x="242093" y="0"/>
                  </a:lnTo>
                  <a:lnTo>
                    <a:pt x="875506" y="0"/>
                  </a:lnTo>
                  <a:lnTo>
                    <a:pt x="893473" y="151720"/>
                  </a:lnTo>
                  <a:lnTo>
                    <a:pt x="1117600" y="151720"/>
                  </a:lnTo>
                  <a:lnTo>
                    <a:pt x="1117600" y="2488520"/>
                  </a:lnTo>
                  <a:close/>
                </a:path>
              </a:pathLst>
            </a:custGeom>
            <a:solidFill>
              <a:srgbClr val="FFAD0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1376675" y="367280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610800" y="367280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1844926" y="367280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079051" y="367280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313176" y="367280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2547302" y="367280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flipH="1">
            <a:off x="1582867" y="5146738"/>
            <a:ext cx="2055697" cy="923218"/>
            <a:chOff x="1285327" y="4585005"/>
            <a:chExt cx="2055697" cy="923218"/>
          </a:xfrm>
        </p:grpSpPr>
        <p:sp>
          <p:nvSpPr>
            <p:cNvPr id="68" name="任意多边形 67"/>
            <p:cNvSpPr/>
            <p:nvPr/>
          </p:nvSpPr>
          <p:spPr>
            <a:xfrm rot="5400000">
              <a:off x="1851567" y="4018765"/>
              <a:ext cx="923218" cy="2055697"/>
            </a:xfrm>
            <a:custGeom>
              <a:avLst/>
              <a:gdLst>
                <a:gd name="connsiteX0" fmla="*/ 0 w 1117600"/>
                <a:gd name="connsiteY0" fmla="*/ 2488520 h 2488520"/>
                <a:gd name="connsiteX1" fmla="*/ 0 w 1117600"/>
                <a:gd name="connsiteY1" fmla="*/ 151720 h 2488520"/>
                <a:gd name="connsiteX2" fmla="*/ 224126 w 1117600"/>
                <a:gd name="connsiteY2" fmla="*/ 151720 h 2488520"/>
                <a:gd name="connsiteX3" fmla="*/ 242093 w 1117600"/>
                <a:gd name="connsiteY3" fmla="*/ 0 h 2488520"/>
                <a:gd name="connsiteX4" fmla="*/ 875506 w 1117600"/>
                <a:gd name="connsiteY4" fmla="*/ 0 h 2488520"/>
                <a:gd name="connsiteX5" fmla="*/ 893473 w 1117600"/>
                <a:gd name="connsiteY5" fmla="*/ 151720 h 2488520"/>
                <a:gd name="connsiteX6" fmla="*/ 1117600 w 1117600"/>
                <a:gd name="connsiteY6" fmla="*/ 151720 h 2488520"/>
                <a:gd name="connsiteX7" fmla="*/ 1117600 w 1117600"/>
                <a:gd name="connsiteY7" fmla="*/ 2488520 h 248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7600" h="2488520">
                  <a:moveTo>
                    <a:pt x="0" y="2488520"/>
                  </a:moveTo>
                  <a:lnTo>
                    <a:pt x="0" y="151720"/>
                  </a:lnTo>
                  <a:lnTo>
                    <a:pt x="224126" y="151720"/>
                  </a:lnTo>
                  <a:lnTo>
                    <a:pt x="242093" y="0"/>
                  </a:lnTo>
                  <a:lnTo>
                    <a:pt x="875506" y="0"/>
                  </a:lnTo>
                  <a:lnTo>
                    <a:pt x="893473" y="151720"/>
                  </a:lnTo>
                  <a:lnTo>
                    <a:pt x="1117600" y="151720"/>
                  </a:lnTo>
                  <a:lnTo>
                    <a:pt x="1117600" y="2488520"/>
                  </a:lnTo>
                  <a:close/>
                </a:path>
              </a:pathLst>
            </a:custGeom>
            <a:solidFill>
              <a:srgbClr val="FF888C"/>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1374619" y="474368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1608744" y="474368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1842870" y="474368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2076995" y="474368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2311120" y="474368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2545246" y="474368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2779371" y="474368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3013498" y="4743680"/>
              <a:ext cx="102288" cy="605862"/>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6" name="矩形 85"/>
          <p:cNvSpPr/>
          <p:nvPr/>
        </p:nvSpPr>
        <p:spPr>
          <a:xfrm>
            <a:off x="3913890" y="5238094"/>
            <a:ext cx="4060727" cy="400110"/>
          </a:xfrm>
          <a:prstGeom prst="rect">
            <a:avLst/>
          </a:prstGeom>
        </p:spPr>
        <p:txBody>
          <a:bodyPr wrap="none">
            <a:spAutoFit/>
          </a:bodyPr>
          <a:lstStyle/>
          <a:p>
            <a:r>
              <a:rPr lang="en-US" altLang="zh-CN" sz="2000" b="1" dirty="0">
                <a:solidFill>
                  <a:srgbClr val="FF888C"/>
                </a:solidFill>
              </a:rPr>
              <a:t>04</a:t>
            </a:r>
            <a:r>
              <a:rPr lang="zh-CN" altLang="en-US" sz="2000" b="1" dirty="0">
                <a:solidFill>
                  <a:srgbClr val="FF888C"/>
                </a:solidFill>
              </a:rPr>
              <a:t>达到“闭着眼睛也能做好”程度</a:t>
            </a:r>
          </a:p>
        </p:txBody>
      </p:sp>
      <p:cxnSp>
        <p:nvCxnSpPr>
          <p:cNvPr id="87" name="直接连接符 86"/>
          <p:cNvCxnSpPr/>
          <p:nvPr/>
        </p:nvCxnSpPr>
        <p:spPr>
          <a:xfrm>
            <a:off x="3898502" y="5638204"/>
            <a:ext cx="3790781"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1" name="矩形 90"/>
          <p:cNvSpPr/>
          <p:nvPr/>
        </p:nvSpPr>
        <p:spPr>
          <a:xfrm>
            <a:off x="3936187" y="5687469"/>
            <a:ext cx="6891095" cy="338554"/>
          </a:xfrm>
          <a:prstGeom prst="rect">
            <a:avLst/>
          </a:prstGeom>
        </p:spPr>
        <p:txBody>
          <a:bodyPr wrap="square">
            <a:spAutoFit/>
          </a:bodyPr>
          <a:lstStyle/>
          <a:p>
            <a:r>
              <a:rPr lang="zh-CN" altLang="en-US" sz="1600" dirty="0">
                <a:solidFill>
                  <a:schemeClr val="tx1">
                    <a:lumMod val="75000"/>
                    <a:lumOff val="25000"/>
                  </a:schemeClr>
                </a:solidFill>
              </a:rPr>
              <a:t>根据再一次的实践，修订和完善流程，使之标准化。</a:t>
            </a:r>
          </a:p>
        </p:txBody>
      </p:sp>
      <p:grpSp>
        <p:nvGrpSpPr>
          <p:cNvPr id="46" name="组合 45"/>
          <p:cNvGrpSpPr/>
          <p:nvPr/>
        </p:nvGrpSpPr>
        <p:grpSpPr>
          <a:xfrm>
            <a:off x="-19064" y="253534"/>
            <a:ext cx="12211083" cy="6553690"/>
            <a:chOff x="-19064" y="253534"/>
            <a:chExt cx="12211083" cy="6553690"/>
          </a:xfrm>
        </p:grpSpPr>
        <p:grpSp>
          <p:nvGrpSpPr>
            <p:cNvPr id="47" name="组合 46"/>
            <p:cNvGrpSpPr/>
            <p:nvPr/>
          </p:nvGrpSpPr>
          <p:grpSpPr>
            <a:xfrm>
              <a:off x="-19064" y="253534"/>
              <a:ext cx="12211083" cy="6553690"/>
              <a:chOff x="-19064" y="253534"/>
              <a:chExt cx="12211083" cy="6553690"/>
            </a:xfrm>
          </p:grpSpPr>
          <p:sp>
            <p:nvSpPr>
              <p:cNvPr id="49" name="Rectangle 11"/>
              <p:cNvSpPr>
                <a:spLocks noChangeArrowheads="1"/>
              </p:cNvSpPr>
              <p:nvPr/>
            </p:nvSpPr>
            <p:spPr bwMode="gray">
              <a:xfrm flipH="1">
                <a:off x="205524" y="255990"/>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endParaRPr lang="en-US" altLang="zh-CN" sz="1900" dirty="0">
                  <a:solidFill>
                    <a:srgbClr val="FFFFFF"/>
                  </a:solidFill>
                  <a:latin typeface="Foundry Gridnik Medium"/>
                  <a:ea typeface="宋体" pitchFamily="2" charset="-122"/>
                </a:endParaRPr>
              </a:p>
            </p:txBody>
          </p:sp>
          <p:sp>
            <p:nvSpPr>
              <p:cNvPr id="50" name="Rectangle 7"/>
              <p:cNvSpPr>
                <a:spLocks noChangeArrowheads="1"/>
              </p:cNvSpPr>
              <p:nvPr/>
            </p:nvSpPr>
            <p:spPr bwMode="invGray">
              <a:xfrm flipH="1">
                <a:off x="97525" y="6501805"/>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51" name="Freeform 8"/>
              <p:cNvSpPr>
                <a:spLocks/>
              </p:cNvSpPr>
              <p:nvPr/>
            </p:nvSpPr>
            <p:spPr bwMode="invGray">
              <a:xfrm flipH="1">
                <a:off x="-19064" y="6501805"/>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2" name="Rectangle 13"/>
              <p:cNvSpPr/>
              <p:nvPr/>
            </p:nvSpPr>
            <p:spPr bwMode="invGray">
              <a:xfrm>
                <a:off x="107449" y="6445134"/>
                <a:ext cx="417695" cy="292364"/>
              </a:xfrm>
              <a:prstGeom prst="rect">
                <a:avLst/>
              </a:prstGeom>
            </p:spPr>
            <p:txBody>
              <a:bodyPr wrap="none" lIns="121896" tIns="60948" rIns="121896" bIns="60948">
                <a:spAutoFit/>
              </a:bodyPr>
              <a:lstStyle/>
              <a:p>
                <a:pPr algn="ctr"/>
                <a:fld id="{259F4B34-A25D-4DEF-97BC-C4D92417BF9B}" type="slidenum">
                  <a:rPr lang="en-US" sz="1100" smtClean="0">
                    <a:solidFill>
                      <a:schemeClr val="bg1"/>
                    </a:solidFill>
                    <a:latin typeface="Arial" pitchFamily="34" charset="0"/>
                    <a:cs typeface="Arial" pitchFamily="34" charset="0"/>
                  </a:rPr>
                  <a:pPr algn="ctr"/>
                  <a:t>28</a:t>
                </a:fld>
                <a:endParaRPr lang="en-US" sz="1100" dirty="0">
                  <a:solidFill>
                    <a:schemeClr val="bg1"/>
                  </a:solidFill>
                  <a:latin typeface="Arial" pitchFamily="34" charset="0"/>
                  <a:cs typeface="Arial" pitchFamily="34" charset="0"/>
                </a:endParaRPr>
              </a:p>
            </p:txBody>
          </p:sp>
          <p:sp>
            <p:nvSpPr>
              <p:cNvPr id="53" name="TextBox 10"/>
              <p:cNvSpPr txBox="1"/>
              <p:nvPr/>
            </p:nvSpPr>
            <p:spPr bwMode="black">
              <a:xfrm>
                <a:off x="512995" y="6450854"/>
                <a:ext cx="810430"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sz="1100" dirty="0"/>
                  <a:t>任务流程</a:t>
                </a:r>
                <a:endParaRPr lang="en-US" sz="1100" dirty="0"/>
              </a:p>
            </p:txBody>
          </p:sp>
          <p:sp>
            <p:nvSpPr>
              <p:cNvPr id="54" name="Freeform 12"/>
              <p:cNvSpPr>
                <a:spLocks/>
              </p:cNvSpPr>
              <p:nvPr/>
            </p:nvSpPr>
            <p:spPr bwMode="gray">
              <a:xfrm>
                <a:off x="19" y="253534"/>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grpSp>
        <p:sp>
          <p:nvSpPr>
            <p:cNvPr id="48" name="文本框 47"/>
            <p:cNvSpPr txBox="1"/>
            <p:nvPr/>
          </p:nvSpPr>
          <p:spPr>
            <a:xfrm>
              <a:off x="296839" y="344379"/>
              <a:ext cx="1415772" cy="461665"/>
            </a:xfrm>
            <a:prstGeom prst="rect">
              <a:avLst/>
            </a:prstGeom>
            <a:noFill/>
          </p:spPr>
          <p:txBody>
            <a:bodyPr wrap="none" rtlCol="0">
              <a:spAutoFit/>
            </a:bodyPr>
            <a:lstStyle/>
            <a:p>
              <a:r>
                <a:rPr lang="zh-CN" altLang="en-US" sz="2400" dirty="0">
                  <a:solidFill>
                    <a:schemeClr val="bg1"/>
                  </a:solidFill>
                  <a:latin typeface="方正正准黑简体" panose="02000000000000000000" pitchFamily="2" charset="-122"/>
                  <a:ea typeface="方正正准黑简体" panose="02000000000000000000" pitchFamily="2" charset="-122"/>
                </a:rPr>
                <a:t>任务流程</a:t>
              </a:r>
            </a:p>
          </p:txBody>
        </p:sp>
      </p:grpSp>
    </p:spTree>
    <p:extLst>
      <p:ext uri="{BB962C8B-B14F-4D97-AF65-F5344CB8AC3E}">
        <p14:creationId xmlns:p14="http://schemas.microsoft.com/office/powerpoint/2010/main" val="32560303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4287439" y="1800022"/>
            <a:ext cx="3289669" cy="3289669"/>
            <a:chOff x="1288659" y="1643587"/>
            <a:chExt cx="2822019" cy="2822019"/>
          </a:xfrm>
        </p:grpSpPr>
        <p:grpSp>
          <p:nvGrpSpPr>
            <p:cNvPr id="29" name="组合 28"/>
            <p:cNvGrpSpPr/>
            <p:nvPr/>
          </p:nvGrpSpPr>
          <p:grpSpPr>
            <a:xfrm rot="1604080">
              <a:off x="1288659" y="1643587"/>
              <a:ext cx="2822019" cy="2822019"/>
              <a:chOff x="356968" y="796740"/>
              <a:chExt cx="2822019" cy="2822019"/>
            </a:xfrm>
          </p:grpSpPr>
          <p:sp>
            <p:nvSpPr>
              <p:cNvPr id="34" name="饼形 33"/>
              <p:cNvSpPr/>
              <p:nvPr/>
            </p:nvSpPr>
            <p:spPr>
              <a:xfrm rot="21042706" flipH="1" flipV="1">
                <a:off x="492166" y="943009"/>
                <a:ext cx="2501891" cy="2526741"/>
              </a:xfrm>
              <a:prstGeom prst="pie">
                <a:avLst>
                  <a:gd name="adj1" fmla="val 11380473"/>
                  <a:gd name="adj2" fmla="val 17324098"/>
                </a:avLst>
              </a:prstGeom>
              <a:solidFill>
                <a:srgbClr val="51C2E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饼形 34"/>
              <p:cNvSpPr/>
              <p:nvPr/>
            </p:nvSpPr>
            <p:spPr>
              <a:xfrm rot="3744982" flipH="1">
                <a:off x="460637" y="928018"/>
                <a:ext cx="2516650" cy="2576371"/>
              </a:xfrm>
              <a:prstGeom prst="pie">
                <a:avLst>
                  <a:gd name="adj1" fmla="val 14491545"/>
                  <a:gd name="adj2" fmla="val 18667710"/>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饼形 35"/>
              <p:cNvSpPr/>
              <p:nvPr/>
            </p:nvSpPr>
            <p:spPr>
              <a:xfrm rot="21042706" flipH="1">
                <a:off x="495433" y="949839"/>
                <a:ext cx="2516650" cy="2508067"/>
              </a:xfrm>
              <a:prstGeom prst="pie">
                <a:avLst>
                  <a:gd name="adj1" fmla="val 14294322"/>
                  <a:gd name="adj2" fmla="val 17762499"/>
                </a:avLst>
              </a:prstGeom>
              <a:solidFill>
                <a:srgbClr val="7F7F7F"/>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饼形 36"/>
              <p:cNvSpPr/>
              <p:nvPr/>
            </p:nvSpPr>
            <p:spPr>
              <a:xfrm rot="21042706">
                <a:off x="356968" y="796740"/>
                <a:ext cx="2822019" cy="2822019"/>
              </a:xfrm>
              <a:prstGeom prst="pie">
                <a:avLst>
                  <a:gd name="adj1" fmla="val 5027616"/>
                  <a:gd name="adj2" fmla="val 15181466"/>
                </a:avLst>
              </a:prstGeom>
              <a:gradFill>
                <a:gsLst>
                  <a:gs pos="100000">
                    <a:schemeClr val="bg1">
                      <a:lumMod val="85000"/>
                    </a:schemeClr>
                  </a:gs>
                  <a:gs pos="0">
                    <a:srgbClr val="FEFEFE"/>
                  </a:gs>
                </a:gsLst>
                <a:lin ang="5400000" scaled="0"/>
              </a:gradFill>
              <a:ln>
                <a:noFill/>
              </a:ln>
              <a:effectLst>
                <a:outerShdw blurRad="635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2" name="文本框 31"/>
            <p:cNvSpPr txBox="1"/>
            <p:nvPr/>
          </p:nvSpPr>
          <p:spPr>
            <a:xfrm>
              <a:off x="2648965" y="3621012"/>
              <a:ext cx="845976" cy="316829"/>
            </a:xfrm>
            <a:prstGeom prst="rect">
              <a:avLst/>
            </a:prstGeom>
            <a:noFill/>
          </p:spPr>
          <p:txBody>
            <a:bodyPr wrap="none" rtlCol="0">
              <a:spAutoFit/>
            </a:bodyPr>
            <a:lstStyle/>
            <a:p>
              <a:r>
                <a:rPr lang="en-US" altLang="zh-CN" dirty="0">
                  <a:solidFill>
                    <a:schemeClr val="bg1"/>
                  </a:solidFill>
                  <a:latin typeface="方正正准黑简体" panose="02000000000000000000" pitchFamily="2" charset="-122"/>
                  <a:ea typeface="方正正准黑简体" panose="02000000000000000000" pitchFamily="2" charset="-122"/>
                </a:rPr>
                <a:t>1</a:t>
              </a:r>
              <a:r>
                <a:rPr lang="zh-CN" altLang="en-US" dirty="0">
                  <a:solidFill>
                    <a:schemeClr val="bg1"/>
                  </a:solidFill>
                  <a:latin typeface="方正正准黑简体" panose="02000000000000000000" pitchFamily="2" charset="-122"/>
                  <a:ea typeface="方正正准黑简体" panose="02000000000000000000" pitchFamily="2" charset="-122"/>
                </a:rPr>
                <a:t>号区域</a:t>
              </a:r>
            </a:p>
          </p:txBody>
        </p:sp>
        <p:sp>
          <p:nvSpPr>
            <p:cNvPr id="106" name="文本框 105"/>
            <p:cNvSpPr txBox="1"/>
            <p:nvPr/>
          </p:nvSpPr>
          <p:spPr>
            <a:xfrm>
              <a:off x="2802342" y="2841204"/>
              <a:ext cx="881729" cy="316829"/>
            </a:xfrm>
            <a:prstGeom prst="rect">
              <a:avLst/>
            </a:prstGeom>
            <a:noFill/>
          </p:spPr>
          <p:txBody>
            <a:bodyPr wrap="none" rtlCol="0">
              <a:spAutoFit/>
            </a:bodyPr>
            <a:lstStyle/>
            <a:p>
              <a:r>
                <a:rPr lang="en-US" altLang="zh-CN" dirty="0">
                  <a:solidFill>
                    <a:schemeClr val="bg1"/>
                  </a:solidFill>
                  <a:latin typeface="方正正准黑简体" panose="02000000000000000000" pitchFamily="2" charset="-122"/>
                  <a:ea typeface="方正正准黑简体" panose="02000000000000000000" pitchFamily="2" charset="-122"/>
                </a:rPr>
                <a:t>2</a:t>
              </a:r>
              <a:r>
                <a:rPr lang="zh-CN" altLang="en-US" dirty="0">
                  <a:solidFill>
                    <a:schemeClr val="bg1"/>
                  </a:solidFill>
                  <a:latin typeface="方正正准黑简体" panose="02000000000000000000" pitchFamily="2" charset="-122"/>
                  <a:ea typeface="方正正准黑简体" panose="02000000000000000000" pitchFamily="2" charset="-122"/>
                </a:rPr>
                <a:t>号区域</a:t>
              </a:r>
            </a:p>
          </p:txBody>
        </p:sp>
        <p:sp>
          <p:nvSpPr>
            <p:cNvPr id="107" name="文本框 106"/>
            <p:cNvSpPr txBox="1"/>
            <p:nvPr/>
          </p:nvSpPr>
          <p:spPr>
            <a:xfrm>
              <a:off x="2671750" y="2045232"/>
              <a:ext cx="883105" cy="316829"/>
            </a:xfrm>
            <a:prstGeom prst="rect">
              <a:avLst/>
            </a:prstGeom>
            <a:noFill/>
          </p:spPr>
          <p:txBody>
            <a:bodyPr wrap="none" rtlCol="0">
              <a:spAutoFit/>
            </a:bodyPr>
            <a:lstStyle/>
            <a:p>
              <a:r>
                <a:rPr lang="en-US" altLang="zh-CN" dirty="0">
                  <a:solidFill>
                    <a:schemeClr val="bg1"/>
                  </a:solidFill>
                  <a:latin typeface="方正正准黑简体" panose="02000000000000000000" pitchFamily="2" charset="-122"/>
                  <a:ea typeface="方正正准黑简体" panose="02000000000000000000" pitchFamily="2" charset="-122"/>
                </a:rPr>
                <a:t>3</a:t>
              </a:r>
              <a:r>
                <a:rPr lang="zh-CN" altLang="en-US" dirty="0">
                  <a:solidFill>
                    <a:schemeClr val="bg1"/>
                  </a:solidFill>
                  <a:latin typeface="方正正准黑简体" panose="02000000000000000000" pitchFamily="2" charset="-122"/>
                  <a:ea typeface="方正正准黑简体" panose="02000000000000000000" pitchFamily="2" charset="-122"/>
                </a:rPr>
                <a:t>号区域</a:t>
              </a:r>
            </a:p>
          </p:txBody>
        </p:sp>
        <p:sp>
          <p:nvSpPr>
            <p:cNvPr id="108" name="文本框 107"/>
            <p:cNvSpPr txBox="1"/>
            <p:nvPr/>
          </p:nvSpPr>
          <p:spPr>
            <a:xfrm>
              <a:off x="1663616" y="2678758"/>
              <a:ext cx="885856" cy="316829"/>
            </a:xfrm>
            <a:prstGeom prst="rect">
              <a:avLst/>
            </a:prstGeom>
            <a:noFill/>
          </p:spPr>
          <p:txBody>
            <a:bodyPr wrap="none" rtlCol="0">
              <a:spAutoFit/>
            </a:bodyPr>
            <a:lstStyle/>
            <a:p>
              <a:r>
                <a:rPr lang="en-US" altLang="zh-CN" dirty="0">
                  <a:solidFill>
                    <a:srgbClr val="404040"/>
                  </a:solidFill>
                  <a:latin typeface="方正正准黑简体" panose="02000000000000000000" pitchFamily="2" charset="-122"/>
                  <a:ea typeface="方正正准黑简体" panose="02000000000000000000" pitchFamily="2" charset="-122"/>
                </a:rPr>
                <a:t>4</a:t>
              </a:r>
              <a:r>
                <a:rPr lang="zh-CN" altLang="en-US" dirty="0">
                  <a:solidFill>
                    <a:srgbClr val="404040"/>
                  </a:solidFill>
                  <a:latin typeface="方正正准黑简体" panose="02000000000000000000" pitchFamily="2" charset="-122"/>
                  <a:ea typeface="方正正准黑简体" panose="02000000000000000000" pitchFamily="2" charset="-122"/>
                </a:rPr>
                <a:t>号区域</a:t>
              </a:r>
            </a:p>
          </p:txBody>
        </p:sp>
      </p:grpSp>
      <p:cxnSp>
        <p:nvCxnSpPr>
          <p:cNvPr id="49" name="直接连接符 48"/>
          <p:cNvCxnSpPr/>
          <p:nvPr/>
        </p:nvCxnSpPr>
        <p:spPr>
          <a:xfrm>
            <a:off x="5228600" y="3431365"/>
            <a:ext cx="0" cy="2322594"/>
          </a:xfrm>
          <a:prstGeom prst="line">
            <a:avLst/>
          </a:prstGeom>
          <a:ln w="25400">
            <a:solidFill>
              <a:srgbClr val="008780"/>
            </a:solidFill>
            <a:prstDash val="sysDash"/>
            <a:headEnd type="ova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6384253" y="1901491"/>
            <a:ext cx="3730423" cy="584775"/>
            <a:chOff x="6384253" y="1901491"/>
            <a:chExt cx="3730423" cy="584775"/>
          </a:xfrm>
        </p:grpSpPr>
        <p:cxnSp>
          <p:nvCxnSpPr>
            <p:cNvPr id="41" name="直接连接符 40"/>
            <p:cNvCxnSpPr/>
            <p:nvPr/>
          </p:nvCxnSpPr>
          <p:spPr>
            <a:xfrm>
              <a:off x="6384253" y="2193266"/>
              <a:ext cx="1810939" cy="0"/>
            </a:xfrm>
            <a:prstGeom prst="line">
              <a:avLst/>
            </a:prstGeom>
            <a:ln w="25400">
              <a:solidFill>
                <a:srgbClr val="008780"/>
              </a:solidFill>
              <a:prstDash val="sysDash"/>
              <a:headEnd type="oval"/>
            </a:ln>
          </p:spPr>
          <p:style>
            <a:lnRef idx="1">
              <a:schemeClr val="accent1"/>
            </a:lnRef>
            <a:fillRef idx="0">
              <a:schemeClr val="accent1"/>
            </a:fillRef>
            <a:effectRef idx="0">
              <a:schemeClr val="accent1"/>
            </a:effectRef>
            <a:fontRef idx="minor">
              <a:schemeClr val="tx1"/>
            </a:fontRef>
          </p:style>
        </p:cxnSp>
        <p:grpSp>
          <p:nvGrpSpPr>
            <p:cNvPr id="61" name="组合 60"/>
            <p:cNvGrpSpPr/>
            <p:nvPr/>
          </p:nvGrpSpPr>
          <p:grpSpPr>
            <a:xfrm>
              <a:off x="8285708" y="2076029"/>
              <a:ext cx="297004" cy="289112"/>
              <a:chOff x="2262188" y="4459857"/>
              <a:chExt cx="226218" cy="220207"/>
            </a:xfrm>
          </p:grpSpPr>
          <p:cxnSp>
            <p:nvCxnSpPr>
              <p:cNvPr id="62" name="直接连接符 61"/>
              <p:cNvCxnSpPr/>
              <p:nvPr/>
            </p:nvCxnSpPr>
            <p:spPr>
              <a:xfrm>
                <a:off x="2262188" y="4576073"/>
                <a:ext cx="226218" cy="0"/>
              </a:xfrm>
              <a:prstGeom prst="line">
                <a:avLst/>
              </a:prstGeom>
              <a:ln w="3175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任意多边形 62"/>
              <p:cNvSpPr/>
              <p:nvPr/>
            </p:nvSpPr>
            <p:spPr>
              <a:xfrm>
                <a:off x="2350293" y="4576074"/>
                <a:ext cx="102393" cy="103990"/>
              </a:xfrm>
              <a:custGeom>
                <a:avLst/>
                <a:gdLst>
                  <a:gd name="connsiteX0" fmla="*/ 0 w 183356"/>
                  <a:gd name="connsiteY0" fmla="*/ 0 h 138113"/>
                  <a:gd name="connsiteX1" fmla="*/ 183356 w 183356"/>
                  <a:gd name="connsiteY1" fmla="*/ 0 h 138113"/>
                  <a:gd name="connsiteX2" fmla="*/ 91678 w 183356"/>
                  <a:gd name="connsiteY2" fmla="*/ 138113 h 138113"/>
                  <a:gd name="connsiteX3" fmla="*/ 0 w 183356"/>
                  <a:gd name="connsiteY3" fmla="*/ 0 h 138113"/>
                </a:gdLst>
                <a:ahLst/>
                <a:cxnLst>
                  <a:cxn ang="0">
                    <a:pos x="connsiteX0" y="connsiteY0"/>
                  </a:cxn>
                  <a:cxn ang="0">
                    <a:pos x="connsiteX1" y="connsiteY1"/>
                  </a:cxn>
                  <a:cxn ang="0">
                    <a:pos x="connsiteX2" y="connsiteY2"/>
                  </a:cxn>
                  <a:cxn ang="0">
                    <a:pos x="connsiteX3" y="connsiteY3"/>
                  </a:cxn>
                </a:cxnLst>
                <a:rect l="l" t="t" r="r" b="b"/>
                <a:pathLst>
                  <a:path w="183356" h="138113">
                    <a:moveTo>
                      <a:pt x="0" y="0"/>
                    </a:moveTo>
                    <a:lnTo>
                      <a:pt x="183356" y="0"/>
                    </a:lnTo>
                    <a:cubicBezTo>
                      <a:pt x="183356" y="76278"/>
                      <a:pt x="142310" y="138113"/>
                      <a:pt x="91678" y="138113"/>
                    </a:cubicBezTo>
                    <a:cubicBezTo>
                      <a:pt x="41046" y="138113"/>
                      <a:pt x="0" y="76278"/>
                      <a:pt x="0" y="0"/>
                    </a:cubicBezTo>
                    <a:close/>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4" name="直接连接符 63"/>
              <p:cNvCxnSpPr/>
              <p:nvPr/>
            </p:nvCxnSpPr>
            <p:spPr>
              <a:xfrm>
                <a:off x="2404044" y="4576073"/>
                <a:ext cx="0" cy="57159"/>
              </a:xfrm>
              <a:prstGeom prst="line">
                <a:avLst/>
              </a:prstGeom>
              <a:ln w="1905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2409826" y="4459857"/>
                <a:ext cx="61912" cy="6191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2288382" y="4459857"/>
                <a:ext cx="61912" cy="6191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4" name="文本框 73"/>
            <p:cNvSpPr txBox="1"/>
            <p:nvPr/>
          </p:nvSpPr>
          <p:spPr>
            <a:xfrm>
              <a:off x="8609531" y="1901491"/>
              <a:ext cx="1415772" cy="584775"/>
            </a:xfrm>
            <a:prstGeom prst="rect">
              <a:avLst/>
            </a:prstGeom>
            <a:noFill/>
          </p:spPr>
          <p:txBody>
            <a:bodyPr wrap="none" rtlCol="0">
              <a:spAutoFit/>
            </a:bodyPr>
            <a:lstStyle/>
            <a:p>
              <a:r>
                <a:rPr lang="zh-CN" altLang="en-US" sz="1600" dirty="0">
                  <a:solidFill>
                    <a:srgbClr val="404040"/>
                  </a:solidFill>
                  <a:latin typeface="+mn-ea"/>
                </a:rPr>
                <a:t>别人知道的</a:t>
              </a:r>
              <a:endParaRPr lang="en-US" altLang="zh-CN" sz="1600" dirty="0">
                <a:solidFill>
                  <a:srgbClr val="404040"/>
                </a:solidFill>
                <a:latin typeface="+mn-ea"/>
              </a:endParaRPr>
            </a:p>
            <a:p>
              <a:r>
                <a:rPr lang="zh-CN" altLang="en-US" sz="1600" dirty="0">
                  <a:solidFill>
                    <a:srgbClr val="404040"/>
                  </a:solidFill>
                  <a:latin typeface="+mn-ea"/>
                </a:rPr>
                <a:t>自己不知道的</a:t>
              </a:r>
            </a:p>
          </p:txBody>
        </p:sp>
        <p:cxnSp>
          <p:nvCxnSpPr>
            <p:cNvPr id="75" name="直接连接符 74"/>
            <p:cNvCxnSpPr/>
            <p:nvPr/>
          </p:nvCxnSpPr>
          <p:spPr>
            <a:xfrm>
              <a:off x="8207689" y="2437273"/>
              <a:ext cx="1906987" cy="0"/>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7016725" y="3115154"/>
            <a:ext cx="3085453" cy="584775"/>
            <a:chOff x="7016725" y="2997610"/>
            <a:chExt cx="3085453" cy="584775"/>
          </a:xfrm>
        </p:grpSpPr>
        <p:cxnSp>
          <p:nvCxnSpPr>
            <p:cNvPr id="43" name="直接连接符 42"/>
            <p:cNvCxnSpPr/>
            <p:nvPr/>
          </p:nvCxnSpPr>
          <p:spPr>
            <a:xfrm>
              <a:off x="7016725" y="3286426"/>
              <a:ext cx="1180557" cy="0"/>
            </a:xfrm>
            <a:prstGeom prst="line">
              <a:avLst/>
            </a:prstGeom>
            <a:ln w="25400">
              <a:solidFill>
                <a:srgbClr val="008780"/>
              </a:solidFill>
              <a:prstDash val="sysDash"/>
              <a:headEnd type="oval"/>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8259539" y="3179040"/>
              <a:ext cx="349346" cy="187002"/>
              <a:chOff x="6619875" y="2549638"/>
              <a:chExt cx="404813" cy="216693"/>
            </a:xfrm>
          </p:grpSpPr>
          <p:cxnSp>
            <p:nvCxnSpPr>
              <p:cNvPr id="57" name="直接连接符 56"/>
              <p:cNvCxnSpPr/>
              <p:nvPr/>
            </p:nvCxnSpPr>
            <p:spPr>
              <a:xfrm>
                <a:off x="6619875" y="2610113"/>
                <a:ext cx="404813" cy="6759"/>
              </a:xfrm>
              <a:prstGeom prst="line">
                <a:avLst/>
              </a:prstGeom>
              <a:ln w="3175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圆角矩形 57"/>
              <p:cNvSpPr/>
              <p:nvPr/>
            </p:nvSpPr>
            <p:spPr>
              <a:xfrm rot="20926380">
                <a:off x="6674644" y="2572651"/>
                <a:ext cx="114300" cy="74923"/>
              </a:xfrm>
              <a:prstGeom prst="roundRect">
                <a:avLst>
                  <a:gd name="adj" fmla="val 2620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p:nvPr/>
            </p:nvSpPr>
            <p:spPr>
              <a:xfrm rot="673620" flipH="1">
                <a:off x="6847531" y="2572652"/>
                <a:ext cx="114300" cy="74923"/>
              </a:xfrm>
              <a:prstGeom prst="roundRect">
                <a:avLst>
                  <a:gd name="adj" fmla="val 2620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弧形 59"/>
              <p:cNvSpPr/>
              <p:nvPr/>
            </p:nvSpPr>
            <p:spPr>
              <a:xfrm rot="6427184">
                <a:off x="6713934" y="2549638"/>
                <a:ext cx="216693" cy="216693"/>
              </a:xfrm>
              <a:prstGeom prst="arc">
                <a:avLst>
                  <a:gd name="adj1" fmla="val 16200000"/>
                  <a:gd name="adj2" fmla="val 3508282"/>
                </a:avLst>
              </a:prstGeom>
              <a:ln w="3175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73" name="文本框 72"/>
            <p:cNvSpPr txBox="1"/>
            <p:nvPr/>
          </p:nvSpPr>
          <p:spPr>
            <a:xfrm>
              <a:off x="8609531" y="2997610"/>
              <a:ext cx="1415772" cy="584775"/>
            </a:xfrm>
            <a:prstGeom prst="rect">
              <a:avLst/>
            </a:prstGeom>
            <a:noFill/>
          </p:spPr>
          <p:txBody>
            <a:bodyPr wrap="none" rtlCol="0">
              <a:spAutoFit/>
            </a:bodyPr>
            <a:lstStyle/>
            <a:p>
              <a:r>
                <a:rPr lang="zh-CN" altLang="en-US" sz="1600" dirty="0">
                  <a:solidFill>
                    <a:srgbClr val="404040"/>
                  </a:solidFill>
                  <a:latin typeface="+mn-ea"/>
                </a:rPr>
                <a:t>自己知道的</a:t>
              </a:r>
              <a:endParaRPr lang="en-US" altLang="zh-CN" sz="1600" dirty="0">
                <a:solidFill>
                  <a:srgbClr val="404040"/>
                </a:solidFill>
                <a:latin typeface="+mn-ea"/>
              </a:endParaRPr>
            </a:p>
            <a:p>
              <a:r>
                <a:rPr lang="zh-CN" altLang="en-US" sz="1600" dirty="0">
                  <a:solidFill>
                    <a:srgbClr val="404040"/>
                  </a:solidFill>
                  <a:latin typeface="+mn-ea"/>
                </a:rPr>
                <a:t>别人不知道的</a:t>
              </a:r>
              <a:endParaRPr lang="en-US" altLang="zh-CN" sz="1600" dirty="0">
                <a:solidFill>
                  <a:srgbClr val="404040"/>
                </a:solidFill>
                <a:latin typeface="+mn-ea"/>
              </a:endParaRPr>
            </a:p>
          </p:txBody>
        </p:sp>
        <p:cxnSp>
          <p:nvCxnSpPr>
            <p:cNvPr id="76" name="直接连接符 75"/>
            <p:cNvCxnSpPr/>
            <p:nvPr/>
          </p:nvCxnSpPr>
          <p:spPr>
            <a:xfrm>
              <a:off x="8195191" y="3531521"/>
              <a:ext cx="1906987" cy="0"/>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6221420" y="4313064"/>
            <a:ext cx="3945106" cy="584775"/>
            <a:chOff x="6221420" y="4427747"/>
            <a:chExt cx="3945106" cy="584775"/>
          </a:xfrm>
        </p:grpSpPr>
        <p:cxnSp>
          <p:nvCxnSpPr>
            <p:cNvPr id="45" name="直接连接符 44"/>
            <p:cNvCxnSpPr/>
            <p:nvPr/>
          </p:nvCxnSpPr>
          <p:spPr>
            <a:xfrm>
              <a:off x="6221420" y="4676762"/>
              <a:ext cx="1957240" cy="0"/>
            </a:xfrm>
            <a:prstGeom prst="line">
              <a:avLst/>
            </a:prstGeom>
            <a:ln w="25400">
              <a:solidFill>
                <a:srgbClr val="008780"/>
              </a:solidFill>
              <a:prstDash val="sysDash"/>
              <a:headEnd type="oval"/>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8237300" y="4605142"/>
              <a:ext cx="299753" cy="142662"/>
              <a:chOff x="6175115" y="3271059"/>
              <a:chExt cx="484131" cy="230413"/>
            </a:xfrm>
          </p:grpSpPr>
          <p:sp>
            <p:nvSpPr>
              <p:cNvPr id="68" name="弧形 67"/>
              <p:cNvSpPr/>
              <p:nvPr/>
            </p:nvSpPr>
            <p:spPr>
              <a:xfrm rot="6427184">
                <a:off x="6307534" y="3284779"/>
                <a:ext cx="216693" cy="216693"/>
              </a:xfrm>
              <a:prstGeom prst="arc">
                <a:avLst>
                  <a:gd name="adj1" fmla="val 16200000"/>
                  <a:gd name="adj2" fmla="val 3508282"/>
                </a:avLst>
              </a:prstGeom>
              <a:ln w="3175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9" name="弧形 68"/>
              <p:cNvSpPr/>
              <p:nvPr/>
            </p:nvSpPr>
            <p:spPr>
              <a:xfrm rot="15172816" flipV="1">
                <a:off x="6163828" y="3282346"/>
                <a:ext cx="216693" cy="194120"/>
              </a:xfrm>
              <a:prstGeom prst="arc">
                <a:avLst>
                  <a:gd name="adj1" fmla="val 16200000"/>
                  <a:gd name="adj2" fmla="val 3508282"/>
                </a:avLst>
              </a:prstGeom>
              <a:ln w="3175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0" name="弧形 69"/>
              <p:cNvSpPr/>
              <p:nvPr/>
            </p:nvSpPr>
            <p:spPr>
              <a:xfrm rot="15172816" flipV="1">
                <a:off x="6453840" y="3288829"/>
                <a:ext cx="216693" cy="194119"/>
              </a:xfrm>
              <a:prstGeom prst="arc">
                <a:avLst>
                  <a:gd name="adj1" fmla="val 16200000"/>
                  <a:gd name="adj2" fmla="val 3508282"/>
                </a:avLst>
              </a:prstGeom>
              <a:ln w="3175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72" name="文本框 71"/>
            <p:cNvSpPr txBox="1"/>
            <p:nvPr/>
          </p:nvSpPr>
          <p:spPr>
            <a:xfrm>
              <a:off x="8609531" y="4427747"/>
              <a:ext cx="1210588" cy="584775"/>
            </a:xfrm>
            <a:prstGeom prst="rect">
              <a:avLst/>
            </a:prstGeom>
            <a:noFill/>
          </p:spPr>
          <p:txBody>
            <a:bodyPr wrap="none" rtlCol="0">
              <a:spAutoFit/>
            </a:bodyPr>
            <a:lstStyle/>
            <a:p>
              <a:r>
                <a:rPr lang="zh-CN" altLang="en-US" sz="1600" dirty="0">
                  <a:solidFill>
                    <a:srgbClr val="404040"/>
                  </a:solidFill>
                  <a:latin typeface="+mn-ea"/>
                </a:rPr>
                <a:t>别人知道的</a:t>
              </a:r>
              <a:endParaRPr lang="en-US" altLang="zh-CN" sz="1600" dirty="0">
                <a:solidFill>
                  <a:srgbClr val="404040"/>
                </a:solidFill>
                <a:latin typeface="+mn-ea"/>
              </a:endParaRPr>
            </a:p>
            <a:p>
              <a:r>
                <a:rPr lang="zh-CN" altLang="en-US" sz="1600" dirty="0">
                  <a:solidFill>
                    <a:srgbClr val="404040"/>
                  </a:solidFill>
                  <a:latin typeface="+mn-ea"/>
                </a:rPr>
                <a:t>自己知道的</a:t>
              </a:r>
            </a:p>
          </p:txBody>
        </p:sp>
        <p:cxnSp>
          <p:nvCxnSpPr>
            <p:cNvPr id="77" name="直接连接符 76"/>
            <p:cNvCxnSpPr/>
            <p:nvPr/>
          </p:nvCxnSpPr>
          <p:spPr>
            <a:xfrm>
              <a:off x="8259539" y="4958478"/>
              <a:ext cx="1906987" cy="0"/>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5230289" y="5507163"/>
            <a:ext cx="4896912" cy="584775"/>
            <a:chOff x="5230289" y="5507163"/>
            <a:chExt cx="4896912" cy="584775"/>
          </a:xfrm>
        </p:grpSpPr>
        <p:cxnSp>
          <p:nvCxnSpPr>
            <p:cNvPr id="48" name="直接连接符 47"/>
            <p:cNvCxnSpPr/>
            <p:nvPr/>
          </p:nvCxnSpPr>
          <p:spPr>
            <a:xfrm>
              <a:off x="5230289" y="5753959"/>
              <a:ext cx="2951393" cy="0"/>
            </a:xfrm>
            <a:prstGeom prst="line">
              <a:avLst/>
            </a:prstGeom>
            <a:ln w="25400">
              <a:solidFill>
                <a:srgbClr val="008780"/>
              </a:solidFill>
              <a:prstDash val="sysDash"/>
            </a:ln>
          </p:spPr>
          <p:style>
            <a:lnRef idx="1">
              <a:schemeClr val="accent1"/>
            </a:lnRef>
            <a:fillRef idx="0">
              <a:schemeClr val="accent1"/>
            </a:fillRef>
            <a:effectRef idx="0">
              <a:schemeClr val="accent1"/>
            </a:effectRef>
            <a:fontRef idx="minor">
              <a:schemeClr val="tx1"/>
            </a:fontRef>
          </p:style>
        </p:cxnSp>
        <p:grpSp>
          <p:nvGrpSpPr>
            <p:cNvPr id="53" name="组合 52"/>
            <p:cNvGrpSpPr/>
            <p:nvPr/>
          </p:nvGrpSpPr>
          <p:grpSpPr>
            <a:xfrm>
              <a:off x="8198522" y="5561680"/>
              <a:ext cx="391767" cy="318726"/>
              <a:chOff x="6172200" y="4012407"/>
              <a:chExt cx="453970" cy="369332"/>
            </a:xfrm>
          </p:grpSpPr>
          <p:sp>
            <p:nvSpPr>
              <p:cNvPr id="54" name="文本框 53"/>
              <p:cNvSpPr txBox="1"/>
              <p:nvPr/>
            </p:nvSpPr>
            <p:spPr>
              <a:xfrm>
                <a:off x="6172200" y="4012407"/>
                <a:ext cx="453970" cy="369332"/>
              </a:xfrm>
              <a:prstGeom prst="rect">
                <a:avLst/>
              </a:prstGeom>
              <a:noFill/>
            </p:spPr>
            <p:txBody>
              <a:bodyPr wrap="none" rtlCol="0">
                <a:spAutoFit/>
              </a:bodyPr>
              <a:lstStyle/>
              <a:p>
                <a:r>
                  <a:rPr lang="en-US" altLang="zh-CN" b="1" dirty="0"/>
                  <a:t>&gt;&lt;</a:t>
                </a:r>
                <a:endParaRPr lang="zh-CN" altLang="en-US" b="1" dirty="0"/>
              </a:p>
            </p:txBody>
          </p:sp>
          <p:cxnSp>
            <p:nvCxnSpPr>
              <p:cNvPr id="55" name="直接连接符 54"/>
              <p:cNvCxnSpPr/>
              <p:nvPr/>
            </p:nvCxnSpPr>
            <p:spPr>
              <a:xfrm>
                <a:off x="6354682" y="4321166"/>
                <a:ext cx="144000" cy="0"/>
              </a:xfrm>
              <a:prstGeom prst="line">
                <a:avLst/>
              </a:prstGeom>
              <a:ln w="31750" cap="rnd">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1" name="文本框 70"/>
            <p:cNvSpPr txBox="1"/>
            <p:nvPr/>
          </p:nvSpPr>
          <p:spPr>
            <a:xfrm>
              <a:off x="8609531" y="5507163"/>
              <a:ext cx="1415772" cy="584775"/>
            </a:xfrm>
            <a:prstGeom prst="rect">
              <a:avLst/>
            </a:prstGeom>
            <a:noFill/>
          </p:spPr>
          <p:txBody>
            <a:bodyPr wrap="none" rtlCol="0">
              <a:spAutoFit/>
            </a:bodyPr>
            <a:lstStyle/>
            <a:p>
              <a:r>
                <a:rPr lang="zh-CN" altLang="en-US" sz="1600" dirty="0">
                  <a:solidFill>
                    <a:srgbClr val="404040"/>
                  </a:solidFill>
                  <a:latin typeface="+mn-ea"/>
                </a:rPr>
                <a:t>别人不知道的</a:t>
              </a:r>
              <a:endParaRPr lang="en-US" altLang="zh-CN" sz="1600" dirty="0">
                <a:solidFill>
                  <a:srgbClr val="404040"/>
                </a:solidFill>
                <a:latin typeface="+mn-ea"/>
              </a:endParaRPr>
            </a:p>
            <a:p>
              <a:r>
                <a:rPr lang="zh-CN" altLang="en-US" sz="1600" dirty="0">
                  <a:solidFill>
                    <a:srgbClr val="404040"/>
                  </a:solidFill>
                  <a:latin typeface="+mn-ea"/>
                </a:rPr>
                <a:t>自己不知道的</a:t>
              </a:r>
            </a:p>
          </p:txBody>
        </p:sp>
        <p:cxnSp>
          <p:nvCxnSpPr>
            <p:cNvPr id="78" name="直接连接符 77"/>
            <p:cNvCxnSpPr/>
            <p:nvPr/>
          </p:nvCxnSpPr>
          <p:spPr>
            <a:xfrm>
              <a:off x="8220214" y="6040840"/>
              <a:ext cx="1906987" cy="0"/>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1872897" y="1871938"/>
            <a:ext cx="1888703" cy="3289669"/>
            <a:chOff x="1633827" y="1387322"/>
            <a:chExt cx="2188582" cy="3811985"/>
          </a:xfrm>
        </p:grpSpPr>
        <p:grpSp>
          <p:nvGrpSpPr>
            <p:cNvPr id="38" name="组合 37"/>
            <p:cNvGrpSpPr/>
            <p:nvPr/>
          </p:nvGrpSpPr>
          <p:grpSpPr>
            <a:xfrm>
              <a:off x="1633827" y="1387322"/>
              <a:ext cx="2188582" cy="3811985"/>
              <a:chOff x="4939254" y="1685637"/>
              <a:chExt cx="2188582" cy="3811985"/>
            </a:xfrm>
            <a:gradFill>
              <a:gsLst>
                <a:gs pos="100000">
                  <a:srgbClr val="848484"/>
                </a:gs>
                <a:gs pos="41000">
                  <a:schemeClr val="bg1"/>
                </a:gs>
              </a:gsLst>
              <a:lin ang="16200000" scaled="1"/>
            </a:gradFill>
            <a:effectLst>
              <a:reflection blurRad="6350" stA="52000" endA="300" endPos="35000" dir="5400000" sy="-100000" algn="bl" rotWithShape="0"/>
            </a:effectLst>
          </p:grpSpPr>
          <p:sp>
            <p:nvSpPr>
              <p:cNvPr id="39" name="Freeform 16"/>
              <p:cNvSpPr>
                <a:spLocks/>
              </p:cNvSpPr>
              <p:nvPr/>
            </p:nvSpPr>
            <p:spPr bwMode="auto">
              <a:xfrm>
                <a:off x="4939254" y="1685637"/>
                <a:ext cx="1094291" cy="3811985"/>
              </a:xfrm>
              <a:custGeom>
                <a:avLst/>
                <a:gdLst>
                  <a:gd name="T0" fmla="*/ 2657 w 2687"/>
                  <a:gd name="T1" fmla="*/ 0 h 12036"/>
                  <a:gd name="T2" fmla="*/ 2064 w 2687"/>
                  <a:gd name="T3" fmla="*/ 685 h 12036"/>
                  <a:gd name="T4" fmla="*/ 2100 w 2687"/>
                  <a:gd name="T5" fmla="*/ 1063 h 12036"/>
                  <a:gd name="T6" fmla="*/ 2242 w 2687"/>
                  <a:gd name="T7" fmla="*/ 1349 h 12036"/>
                  <a:gd name="T8" fmla="*/ 2242 w 2687"/>
                  <a:gd name="T9" fmla="*/ 1664 h 12036"/>
                  <a:gd name="T10" fmla="*/ 1630 w 2687"/>
                  <a:gd name="T11" fmla="*/ 1973 h 12036"/>
                  <a:gd name="T12" fmla="*/ 1098 w 2687"/>
                  <a:gd name="T13" fmla="*/ 2208 h 12036"/>
                  <a:gd name="T14" fmla="*/ 938 w 2687"/>
                  <a:gd name="T15" fmla="*/ 3125 h 12036"/>
                  <a:gd name="T16" fmla="*/ 866 w 2687"/>
                  <a:gd name="T17" fmla="*/ 3808 h 12036"/>
                  <a:gd name="T18" fmla="*/ 423 w 2687"/>
                  <a:gd name="T19" fmla="*/ 5336 h 12036"/>
                  <a:gd name="T20" fmla="*/ 273 w 2687"/>
                  <a:gd name="T21" fmla="*/ 5535 h 12036"/>
                  <a:gd name="T22" fmla="*/ 29 w 2687"/>
                  <a:gd name="T23" fmla="*/ 5763 h 12036"/>
                  <a:gd name="T24" fmla="*/ 26 w 2687"/>
                  <a:gd name="T25" fmla="*/ 5860 h 12036"/>
                  <a:gd name="T26" fmla="*/ 123 w 2687"/>
                  <a:gd name="T27" fmla="*/ 5863 h 12036"/>
                  <a:gd name="T28" fmla="*/ 220 w 2687"/>
                  <a:gd name="T29" fmla="*/ 5772 h 12036"/>
                  <a:gd name="T30" fmla="*/ 124 w 2687"/>
                  <a:gd name="T31" fmla="*/ 6243 h 12036"/>
                  <a:gd name="T32" fmla="*/ 170 w 2687"/>
                  <a:gd name="T33" fmla="*/ 6313 h 12036"/>
                  <a:gd name="T34" fmla="*/ 240 w 2687"/>
                  <a:gd name="T35" fmla="*/ 6267 h 12036"/>
                  <a:gd name="T36" fmla="*/ 310 w 2687"/>
                  <a:gd name="T37" fmla="*/ 5922 h 12036"/>
                  <a:gd name="T38" fmla="*/ 331 w 2687"/>
                  <a:gd name="T39" fmla="*/ 5939 h 12036"/>
                  <a:gd name="T40" fmla="*/ 238 w 2687"/>
                  <a:gd name="T41" fmla="*/ 6417 h 12036"/>
                  <a:gd name="T42" fmla="*/ 284 w 2687"/>
                  <a:gd name="T43" fmla="*/ 6487 h 12036"/>
                  <a:gd name="T44" fmla="*/ 354 w 2687"/>
                  <a:gd name="T45" fmla="*/ 6441 h 12036"/>
                  <a:gd name="T46" fmla="*/ 441 w 2687"/>
                  <a:gd name="T47" fmla="*/ 5996 h 12036"/>
                  <a:gd name="T48" fmla="*/ 471 w 2687"/>
                  <a:gd name="T49" fmla="*/ 6004 h 12036"/>
                  <a:gd name="T50" fmla="*/ 388 w 2687"/>
                  <a:gd name="T51" fmla="*/ 6408 h 12036"/>
                  <a:gd name="T52" fmla="*/ 434 w 2687"/>
                  <a:gd name="T53" fmla="*/ 6478 h 12036"/>
                  <a:gd name="T54" fmla="*/ 504 w 2687"/>
                  <a:gd name="T55" fmla="*/ 6432 h 12036"/>
                  <a:gd name="T56" fmla="*/ 590 w 2687"/>
                  <a:gd name="T57" fmla="*/ 6012 h 12036"/>
                  <a:gd name="T58" fmla="*/ 612 w 2687"/>
                  <a:gd name="T59" fmla="*/ 6010 h 12036"/>
                  <a:gd name="T60" fmla="*/ 567 w 2687"/>
                  <a:gd name="T61" fmla="*/ 6225 h 12036"/>
                  <a:gd name="T62" fmla="*/ 612 w 2687"/>
                  <a:gd name="T63" fmla="*/ 6294 h 12036"/>
                  <a:gd name="T64" fmla="*/ 681 w 2687"/>
                  <a:gd name="T65" fmla="*/ 6249 h 12036"/>
                  <a:gd name="T66" fmla="*/ 745 w 2687"/>
                  <a:gd name="T67" fmla="*/ 5946 h 12036"/>
                  <a:gd name="T68" fmla="*/ 788 w 2687"/>
                  <a:gd name="T69" fmla="*/ 5732 h 12036"/>
                  <a:gd name="T70" fmla="*/ 787 w 2687"/>
                  <a:gd name="T71" fmla="*/ 5480 h 12036"/>
                  <a:gd name="T72" fmla="*/ 1153 w 2687"/>
                  <a:gd name="T73" fmla="*/ 4758 h 12036"/>
                  <a:gd name="T74" fmla="*/ 1417 w 2687"/>
                  <a:gd name="T75" fmla="*/ 3914 h 12036"/>
                  <a:gd name="T76" fmla="*/ 1581 w 2687"/>
                  <a:gd name="T77" fmla="*/ 3692 h 12036"/>
                  <a:gd name="T78" fmla="*/ 1742 w 2687"/>
                  <a:gd name="T79" fmla="*/ 4332 h 12036"/>
                  <a:gd name="T80" fmla="*/ 1581 w 2687"/>
                  <a:gd name="T81" fmla="*/ 5155 h 12036"/>
                  <a:gd name="T82" fmla="*/ 1469 w 2687"/>
                  <a:gd name="T83" fmla="*/ 6155 h 12036"/>
                  <a:gd name="T84" fmla="*/ 1475 w 2687"/>
                  <a:gd name="T85" fmla="*/ 7318 h 12036"/>
                  <a:gd name="T86" fmla="*/ 1582 w 2687"/>
                  <a:gd name="T87" fmla="*/ 8498 h 12036"/>
                  <a:gd name="T88" fmla="*/ 1542 w 2687"/>
                  <a:gd name="T89" fmla="*/ 10104 h 12036"/>
                  <a:gd name="T90" fmla="*/ 1715 w 2687"/>
                  <a:gd name="T91" fmla="*/ 11278 h 12036"/>
                  <a:gd name="T92" fmla="*/ 1650 w 2687"/>
                  <a:gd name="T93" fmla="*/ 11457 h 12036"/>
                  <a:gd name="T94" fmla="*/ 1532 w 2687"/>
                  <a:gd name="T95" fmla="*/ 11918 h 12036"/>
                  <a:gd name="T96" fmla="*/ 2153 w 2687"/>
                  <a:gd name="T97" fmla="*/ 12028 h 12036"/>
                  <a:gd name="T98" fmla="*/ 2292 w 2687"/>
                  <a:gd name="T99" fmla="*/ 11732 h 12036"/>
                  <a:gd name="T100" fmla="*/ 2188 w 2687"/>
                  <a:gd name="T101" fmla="*/ 11190 h 12036"/>
                  <a:gd name="T102" fmla="*/ 2188 w 2687"/>
                  <a:gd name="T103" fmla="*/ 11190 h 12036"/>
                  <a:gd name="T104" fmla="*/ 2338 w 2687"/>
                  <a:gd name="T105" fmla="*/ 9726 h 12036"/>
                  <a:gd name="T106" fmla="*/ 2299 w 2687"/>
                  <a:gd name="T107" fmla="*/ 8504 h 12036"/>
                  <a:gd name="T108" fmla="*/ 2621 w 2687"/>
                  <a:gd name="T109" fmla="*/ 6170 h 12036"/>
                  <a:gd name="T110" fmla="*/ 2687 w 2687"/>
                  <a:gd name="T111" fmla="*/ 6170 h 12036"/>
                  <a:gd name="T112" fmla="*/ 2687 w 2687"/>
                  <a:gd name="T113" fmla="*/ 1 h 12036"/>
                  <a:gd name="T114" fmla="*/ 2657 w 2687"/>
                  <a:gd name="T115" fmla="*/ 0 h 12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7" h="12036">
                    <a:moveTo>
                      <a:pt x="2657" y="0"/>
                    </a:moveTo>
                    <a:cubicBezTo>
                      <a:pt x="2235" y="3"/>
                      <a:pt x="2085" y="299"/>
                      <a:pt x="2064" y="685"/>
                    </a:cubicBezTo>
                    <a:cubicBezTo>
                      <a:pt x="1908" y="621"/>
                      <a:pt x="1977" y="1009"/>
                      <a:pt x="2100" y="1063"/>
                    </a:cubicBezTo>
                    <a:cubicBezTo>
                      <a:pt x="2131" y="1172"/>
                      <a:pt x="2180" y="1269"/>
                      <a:pt x="2242" y="1349"/>
                    </a:cubicBezTo>
                    <a:cubicBezTo>
                      <a:pt x="2242" y="1664"/>
                      <a:pt x="2242" y="1664"/>
                      <a:pt x="2242" y="1664"/>
                    </a:cubicBezTo>
                    <a:cubicBezTo>
                      <a:pt x="2069" y="1830"/>
                      <a:pt x="1878" y="1928"/>
                      <a:pt x="1630" y="1973"/>
                    </a:cubicBezTo>
                    <a:cubicBezTo>
                      <a:pt x="1421" y="2011"/>
                      <a:pt x="1183" y="1981"/>
                      <a:pt x="1098" y="2208"/>
                    </a:cubicBezTo>
                    <a:cubicBezTo>
                      <a:pt x="1053" y="2306"/>
                      <a:pt x="927" y="2624"/>
                      <a:pt x="938" y="3125"/>
                    </a:cubicBezTo>
                    <a:cubicBezTo>
                      <a:pt x="945" y="3399"/>
                      <a:pt x="980" y="3640"/>
                      <a:pt x="866" y="3808"/>
                    </a:cubicBezTo>
                    <a:cubicBezTo>
                      <a:pt x="646" y="4135"/>
                      <a:pt x="433" y="5282"/>
                      <a:pt x="423" y="5336"/>
                    </a:cubicBezTo>
                    <a:cubicBezTo>
                      <a:pt x="370" y="5389"/>
                      <a:pt x="313" y="5459"/>
                      <a:pt x="273" y="5535"/>
                    </a:cubicBezTo>
                    <a:cubicBezTo>
                      <a:pt x="29" y="5763"/>
                      <a:pt x="29" y="5763"/>
                      <a:pt x="29" y="5763"/>
                    </a:cubicBezTo>
                    <a:cubicBezTo>
                      <a:pt x="1" y="5788"/>
                      <a:pt x="0" y="5832"/>
                      <a:pt x="26" y="5860"/>
                    </a:cubicBezTo>
                    <a:cubicBezTo>
                      <a:pt x="52" y="5887"/>
                      <a:pt x="95" y="5889"/>
                      <a:pt x="123" y="5863"/>
                    </a:cubicBezTo>
                    <a:cubicBezTo>
                      <a:pt x="220" y="5772"/>
                      <a:pt x="220" y="5772"/>
                      <a:pt x="220" y="5772"/>
                    </a:cubicBezTo>
                    <a:cubicBezTo>
                      <a:pt x="124" y="6243"/>
                      <a:pt x="124" y="6243"/>
                      <a:pt x="124" y="6243"/>
                    </a:cubicBezTo>
                    <a:cubicBezTo>
                      <a:pt x="117" y="6274"/>
                      <a:pt x="138" y="6306"/>
                      <a:pt x="170" y="6313"/>
                    </a:cubicBezTo>
                    <a:cubicBezTo>
                      <a:pt x="202" y="6319"/>
                      <a:pt x="233" y="6299"/>
                      <a:pt x="240" y="6267"/>
                    </a:cubicBezTo>
                    <a:cubicBezTo>
                      <a:pt x="310" y="5922"/>
                      <a:pt x="310" y="5922"/>
                      <a:pt x="310" y="5922"/>
                    </a:cubicBezTo>
                    <a:cubicBezTo>
                      <a:pt x="317" y="5928"/>
                      <a:pt x="324" y="5934"/>
                      <a:pt x="331" y="5939"/>
                    </a:cubicBezTo>
                    <a:cubicBezTo>
                      <a:pt x="238" y="6417"/>
                      <a:pt x="238" y="6417"/>
                      <a:pt x="238" y="6417"/>
                    </a:cubicBezTo>
                    <a:cubicBezTo>
                      <a:pt x="231" y="6449"/>
                      <a:pt x="252" y="6481"/>
                      <a:pt x="284" y="6487"/>
                    </a:cubicBezTo>
                    <a:cubicBezTo>
                      <a:pt x="316" y="6494"/>
                      <a:pt x="347" y="6474"/>
                      <a:pt x="354" y="6441"/>
                    </a:cubicBezTo>
                    <a:cubicBezTo>
                      <a:pt x="441" y="5996"/>
                      <a:pt x="441" y="5996"/>
                      <a:pt x="441" y="5996"/>
                    </a:cubicBezTo>
                    <a:cubicBezTo>
                      <a:pt x="451" y="5999"/>
                      <a:pt x="461" y="6001"/>
                      <a:pt x="471" y="6004"/>
                    </a:cubicBezTo>
                    <a:cubicBezTo>
                      <a:pt x="388" y="6408"/>
                      <a:pt x="388" y="6408"/>
                      <a:pt x="388" y="6408"/>
                    </a:cubicBezTo>
                    <a:cubicBezTo>
                      <a:pt x="381" y="6440"/>
                      <a:pt x="402" y="6471"/>
                      <a:pt x="434" y="6478"/>
                    </a:cubicBezTo>
                    <a:cubicBezTo>
                      <a:pt x="466" y="6485"/>
                      <a:pt x="497" y="6464"/>
                      <a:pt x="504" y="6432"/>
                    </a:cubicBezTo>
                    <a:cubicBezTo>
                      <a:pt x="590" y="6012"/>
                      <a:pt x="590" y="6012"/>
                      <a:pt x="590" y="6012"/>
                    </a:cubicBezTo>
                    <a:cubicBezTo>
                      <a:pt x="598" y="6011"/>
                      <a:pt x="605" y="6011"/>
                      <a:pt x="612" y="6010"/>
                    </a:cubicBezTo>
                    <a:cubicBezTo>
                      <a:pt x="567" y="6225"/>
                      <a:pt x="567" y="6225"/>
                      <a:pt x="567" y="6225"/>
                    </a:cubicBezTo>
                    <a:cubicBezTo>
                      <a:pt x="561" y="6257"/>
                      <a:pt x="581" y="6288"/>
                      <a:pt x="612" y="6294"/>
                    </a:cubicBezTo>
                    <a:cubicBezTo>
                      <a:pt x="644" y="6301"/>
                      <a:pt x="675" y="6281"/>
                      <a:pt x="681" y="6249"/>
                    </a:cubicBezTo>
                    <a:cubicBezTo>
                      <a:pt x="745" y="5946"/>
                      <a:pt x="745" y="5946"/>
                      <a:pt x="745" y="5946"/>
                    </a:cubicBezTo>
                    <a:cubicBezTo>
                      <a:pt x="774" y="5890"/>
                      <a:pt x="779" y="5782"/>
                      <a:pt x="788" y="5732"/>
                    </a:cubicBezTo>
                    <a:cubicBezTo>
                      <a:pt x="802" y="5652"/>
                      <a:pt x="796" y="5566"/>
                      <a:pt x="787" y="5480"/>
                    </a:cubicBezTo>
                    <a:cubicBezTo>
                      <a:pt x="847" y="5358"/>
                      <a:pt x="1061" y="4921"/>
                      <a:pt x="1153" y="4758"/>
                    </a:cubicBezTo>
                    <a:cubicBezTo>
                      <a:pt x="1415" y="4293"/>
                      <a:pt x="1372" y="3969"/>
                      <a:pt x="1417" y="3914"/>
                    </a:cubicBezTo>
                    <a:cubicBezTo>
                      <a:pt x="1444" y="3882"/>
                      <a:pt x="1507" y="3797"/>
                      <a:pt x="1581" y="3692"/>
                    </a:cubicBezTo>
                    <a:cubicBezTo>
                      <a:pt x="1675" y="3890"/>
                      <a:pt x="1744" y="4100"/>
                      <a:pt x="1742" y="4332"/>
                    </a:cubicBezTo>
                    <a:cubicBezTo>
                      <a:pt x="1739" y="4622"/>
                      <a:pt x="1629" y="4875"/>
                      <a:pt x="1581" y="5155"/>
                    </a:cubicBezTo>
                    <a:cubicBezTo>
                      <a:pt x="1529" y="5456"/>
                      <a:pt x="1482" y="5749"/>
                      <a:pt x="1469" y="6155"/>
                    </a:cubicBezTo>
                    <a:cubicBezTo>
                      <a:pt x="1434" y="6518"/>
                      <a:pt x="1413" y="6970"/>
                      <a:pt x="1475" y="7318"/>
                    </a:cubicBezTo>
                    <a:cubicBezTo>
                      <a:pt x="1562" y="7812"/>
                      <a:pt x="1607" y="8309"/>
                      <a:pt x="1582" y="8498"/>
                    </a:cubicBezTo>
                    <a:cubicBezTo>
                      <a:pt x="1523" y="8923"/>
                      <a:pt x="1486" y="9393"/>
                      <a:pt x="1542" y="10104"/>
                    </a:cubicBezTo>
                    <a:cubicBezTo>
                      <a:pt x="1598" y="10798"/>
                      <a:pt x="1736" y="10744"/>
                      <a:pt x="1715" y="11278"/>
                    </a:cubicBezTo>
                    <a:cubicBezTo>
                      <a:pt x="1693" y="11350"/>
                      <a:pt x="1656" y="11444"/>
                      <a:pt x="1650" y="11457"/>
                    </a:cubicBezTo>
                    <a:cubicBezTo>
                      <a:pt x="1576" y="11605"/>
                      <a:pt x="1172" y="11850"/>
                      <a:pt x="1532" y="11918"/>
                    </a:cubicBezTo>
                    <a:cubicBezTo>
                      <a:pt x="1729" y="11956"/>
                      <a:pt x="1951" y="12036"/>
                      <a:pt x="2153" y="12028"/>
                    </a:cubicBezTo>
                    <a:cubicBezTo>
                      <a:pt x="2288" y="12022"/>
                      <a:pt x="2316" y="11835"/>
                      <a:pt x="2292" y="11732"/>
                    </a:cubicBezTo>
                    <a:cubicBezTo>
                      <a:pt x="2249" y="11549"/>
                      <a:pt x="2197" y="11379"/>
                      <a:pt x="2188" y="11190"/>
                    </a:cubicBezTo>
                    <a:cubicBezTo>
                      <a:pt x="2188" y="11190"/>
                      <a:pt x="2188" y="11190"/>
                      <a:pt x="2188" y="11190"/>
                    </a:cubicBezTo>
                    <a:cubicBezTo>
                      <a:pt x="2177" y="10686"/>
                      <a:pt x="2379" y="10202"/>
                      <a:pt x="2338" y="9726"/>
                    </a:cubicBezTo>
                    <a:cubicBezTo>
                      <a:pt x="2301" y="9280"/>
                      <a:pt x="2230" y="8736"/>
                      <a:pt x="2299" y="8504"/>
                    </a:cubicBezTo>
                    <a:cubicBezTo>
                      <a:pt x="2493" y="7860"/>
                      <a:pt x="2670" y="6800"/>
                      <a:pt x="2621" y="6170"/>
                    </a:cubicBezTo>
                    <a:cubicBezTo>
                      <a:pt x="2687" y="6170"/>
                      <a:pt x="2687" y="6170"/>
                      <a:pt x="2687" y="6170"/>
                    </a:cubicBezTo>
                    <a:cubicBezTo>
                      <a:pt x="2687" y="1"/>
                      <a:pt x="2687" y="1"/>
                      <a:pt x="2687" y="1"/>
                    </a:cubicBezTo>
                    <a:cubicBezTo>
                      <a:pt x="2677" y="0"/>
                      <a:pt x="2667" y="0"/>
                      <a:pt x="2657" y="0"/>
                    </a:cubicBezTo>
                    <a:close/>
                  </a:path>
                </a:pathLst>
              </a:custGeom>
              <a:solidFill>
                <a:srgbClr val="00878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0" name="Freeform 16"/>
              <p:cNvSpPr>
                <a:spLocks/>
              </p:cNvSpPr>
              <p:nvPr/>
            </p:nvSpPr>
            <p:spPr bwMode="auto">
              <a:xfrm flipH="1">
                <a:off x="6033545" y="1685637"/>
                <a:ext cx="1094291" cy="3811985"/>
              </a:xfrm>
              <a:custGeom>
                <a:avLst/>
                <a:gdLst>
                  <a:gd name="T0" fmla="*/ 2657 w 2687"/>
                  <a:gd name="T1" fmla="*/ 0 h 12036"/>
                  <a:gd name="T2" fmla="*/ 2064 w 2687"/>
                  <a:gd name="T3" fmla="*/ 685 h 12036"/>
                  <a:gd name="T4" fmla="*/ 2100 w 2687"/>
                  <a:gd name="T5" fmla="*/ 1063 h 12036"/>
                  <a:gd name="T6" fmla="*/ 2242 w 2687"/>
                  <a:gd name="T7" fmla="*/ 1349 h 12036"/>
                  <a:gd name="T8" fmla="*/ 2242 w 2687"/>
                  <a:gd name="T9" fmla="*/ 1664 h 12036"/>
                  <a:gd name="T10" fmla="*/ 1630 w 2687"/>
                  <a:gd name="T11" fmla="*/ 1973 h 12036"/>
                  <a:gd name="T12" fmla="*/ 1098 w 2687"/>
                  <a:gd name="T13" fmla="*/ 2208 h 12036"/>
                  <a:gd name="T14" fmla="*/ 938 w 2687"/>
                  <a:gd name="T15" fmla="*/ 3125 h 12036"/>
                  <a:gd name="T16" fmla="*/ 866 w 2687"/>
                  <a:gd name="T17" fmla="*/ 3808 h 12036"/>
                  <a:gd name="T18" fmla="*/ 423 w 2687"/>
                  <a:gd name="T19" fmla="*/ 5336 h 12036"/>
                  <a:gd name="T20" fmla="*/ 273 w 2687"/>
                  <a:gd name="T21" fmla="*/ 5535 h 12036"/>
                  <a:gd name="T22" fmla="*/ 29 w 2687"/>
                  <a:gd name="T23" fmla="*/ 5763 h 12036"/>
                  <a:gd name="T24" fmla="*/ 26 w 2687"/>
                  <a:gd name="T25" fmla="*/ 5860 h 12036"/>
                  <a:gd name="T26" fmla="*/ 123 w 2687"/>
                  <a:gd name="T27" fmla="*/ 5863 h 12036"/>
                  <a:gd name="T28" fmla="*/ 220 w 2687"/>
                  <a:gd name="T29" fmla="*/ 5772 h 12036"/>
                  <a:gd name="T30" fmla="*/ 124 w 2687"/>
                  <a:gd name="T31" fmla="*/ 6243 h 12036"/>
                  <a:gd name="T32" fmla="*/ 170 w 2687"/>
                  <a:gd name="T33" fmla="*/ 6313 h 12036"/>
                  <a:gd name="T34" fmla="*/ 240 w 2687"/>
                  <a:gd name="T35" fmla="*/ 6267 h 12036"/>
                  <a:gd name="T36" fmla="*/ 310 w 2687"/>
                  <a:gd name="T37" fmla="*/ 5922 h 12036"/>
                  <a:gd name="T38" fmla="*/ 331 w 2687"/>
                  <a:gd name="T39" fmla="*/ 5939 h 12036"/>
                  <a:gd name="T40" fmla="*/ 238 w 2687"/>
                  <a:gd name="T41" fmla="*/ 6417 h 12036"/>
                  <a:gd name="T42" fmla="*/ 284 w 2687"/>
                  <a:gd name="T43" fmla="*/ 6487 h 12036"/>
                  <a:gd name="T44" fmla="*/ 354 w 2687"/>
                  <a:gd name="T45" fmla="*/ 6441 h 12036"/>
                  <a:gd name="T46" fmla="*/ 441 w 2687"/>
                  <a:gd name="T47" fmla="*/ 5996 h 12036"/>
                  <a:gd name="T48" fmla="*/ 471 w 2687"/>
                  <a:gd name="T49" fmla="*/ 6004 h 12036"/>
                  <a:gd name="T50" fmla="*/ 388 w 2687"/>
                  <a:gd name="T51" fmla="*/ 6408 h 12036"/>
                  <a:gd name="T52" fmla="*/ 434 w 2687"/>
                  <a:gd name="T53" fmla="*/ 6478 h 12036"/>
                  <a:gd name="T54" fmla="*/ 504 w 2687"/>
                  <a:gd name="T55" fmla="*/ 6432 h 12036"/>
                  <a:gd name="T56" fmla="*/ 590 w 2687"/>
                  <a:gd name="T57" fmla="*/ 6012 h 12036"/>
                  <a:gd name="T58" fmla="*/ 612 w 2687"/>
                  <a:gd name="T59" fmla="*/ 6010 h 12036"/>
                  <a:gd name="T60" fmla="*/ 567 w 2687"/>
                  <a:gd name="T61" fmla="*/ 6225 h 12036"/>
                  <a:gd name="T62" fmla="*/ 612 w 2687"/>
                  <a:gd name="T63" fmla="*/ 6294 h 12036"/>
                  <a:gd name="T64" fmla="*/ 681 w 2687"/>
                  <a:gd name="T65" fmla="*/ 6249 h 12036"/>
                  <a:gd name="T66" fmla="*/ 745 w 2687"/>
                  <a:gd name="T67" fmla="*/ 5946 h 12036"/>
                  <a:gd name="T68" fmla="*/ 788 w 2687"/>
                  <a:gd name="T69" fmla="*/ 5732 h 12036"/>
                  <a:gd name="T70" fmla="*/ 787 w 2687"/>
                  <a:gd name="T71" fmla="*/ 5480 h 12036"/>
                  <a:gd name="T72" fmla="*/ 1153 w 2687"/>
                  <a:gd name="T73" fmla="*/ 4758 h 12036"/>
                  <a:gd name="T74" fmla="*/ 1417 w 2687"/>
                  <a:gd name="T75" fmla="*/ 3914 h 12036"/>
                  <a:gd name="T76" fmla="*/ 1581 w 2687"/>
                  <a:gd name="T77" fmla="*/ 3692 h 12036"/>
                  <a:gd name="T78" fmla="*/ 1742 w 2687"/>
                  <a:gd name="T79" fmla="*/ 4332 h 12036"/>
                  <a:gd name="T80" fmla="*/ 1581 w 2687"/>
                  <a:gd name="T81" fmla="*/ 5155 h 12036"/>
                  <a:gd name="T82" fmla="*/ 1469 w 2687"/>
                  <a:gd name="T83" fmla="*/ 6155 h 12036"/>
                  <a:gd name="T84" fmla="*/ 1475 w 2687"/>
                  <a:gd name="T85" fmla="*/ 7318 h 12036"/>
                  <a:gd name="T86" fmla="*/ 1582 w 2687"/>
                  <a:gd name="T87" fmla="*/ 8498 h 12036"/>
                  <a:gd name="T88" fmla="*/ 1542 w 2687"/>
                  <a:gd name="T89" fmla="*/ 10104 h 12036"/>
                  <a:gd name="T90" fmla="*/ 1715 w 2687"/>
                  <a:gd name="T91" fmla="*/ 11278 h 12036"/>
                  <a:gd name="T92" fmla="*/ 1650 w 2687"/>
                  <a:gd name="T93" fmla="*/ 11457 h 12036"/>
                  <a:gd name="T94" fmla="*/ 1532 w 2687"/>
                  <a:gd name="T95" fmla="*/ 11918 h 12036"/>
                  <a:gd name="T96" fmla="*/ 2153 w 2687"/>
                  <a:gd name="T97" fmla="*/ 12028 h 12036"/>
                  <a:gd name="T98" fmla="*/ 2292 w 2687"/>
                  <a:gd name="T99" fmla="*/ 11732 h 12036"/>
                  <a:gd name="T100" fmla="*/ 2188 w 2687"/>
                  <a:gd name="T101" fmla="*/ 11190 h 12036"/>
                  <a:gd name="T102" fmla="*/ 2188 w 2687"/>
                  <a:gd name="T103" fmla="*/ 11190 h 12036"/>
                  <a:gd name="T104" fmla="*/ 2338 w 2687"/>
                  <a:gd name="T105" fmla="*/ 9726 h 12036"/>
                  <a:gd name="T106" fmla="*/ 2299 w 2687"/>
                  <a:gd name="T107" fmla="*/ 8504 h 12036"/>
                  <a:gd name="T108" fmla="*/ 2621 w 2687"/>
                  <a:gd name="T109" fmla="*/ 6170 h 12036"/>
                  <a:gd name="T110" fmla="*/ 2687 w 2687"/>
                  <a:gd name="T111" fmla="*/ 6170 h 12036"/>
                  <a:gd name="T112" fmla="*/ 2687 w 2687"/>
                  <a:gd name="T113" fmla="*/ 1 h 12036"/>
                  <a:gd name="T114" fmla="*/ 2657 w 2687"/>
                  <a:gd name="T115" fmla="*/ 0 h 12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7" h="12036">
                    <a:moveTo>
                      <a:pt x="2657" y="0"/>
                    </a:moveTo>
                    <a:cubicBezTo>
                      <a:pt x="2235" y="3"/>
                      <a:pt x="2085" y="299"/>
                      <a:pt x="2064" y="685"/>
                    </a:cubicBezTo>
                    <a:cubicBezTo>
                      <a:pt x="1908" y="621"/>
                      <a:pt x="1977" y="1009"/>
                      <a:pt x="2100" y="1063"/>
                    </a:cubicBezTo>
                    <a:cubicBezTo>
                      <a:pt x="2131" y="1172"/>
                      <a:pt x="2180" y="1269"/>
                      <a:pt x="2242" y="1349"/>
                    </a:cubicBezTo>
                    <a:cubicBezTo>
                      <a:pt x="2242" y="1664"/>
                      <a:pt x="2242" y="1664"/>
                      <a:pt x="2242" y="1664"/>
                    </a:cubicBezTo>
                    <a:cubicBezTo>
                      <a:pt x="2069" y="1830"/>
                      <a:pt x="1878" y="1928"/>
                      <a:pt x="1630" y="1973"/>
                    </a:cubicBezTo>
                    <a:cubicBezTo>
                      <a:pt x="1421" y="2011"/>
                      <a:pt x="1183" y="1981"/>
                      <a:pt x="1098" y="2208"/>
                    </a:cubicBezTo>
                    <a:cubicBezTo>
                      <a:pt x="1053" y="2306"/>
                      <a:pt x="927" y="2624"/>
                      <a:pt x="938" y="3125"/>
                    </a:cubicBezTo>
                    <a:cubicBezTo>
                      <a:pt x="945" y="3399"/>
                      <a:pt x="980" y="3640"/>
                      <a:pt x="866" y="3808"/>
                    </a:cubicBezTo>
                    <a:cubicBezTo>
                      <a:pt x="646" y="4135"/>
                      <a:pt x="433" y="5282"/>
                      <a:pt x="423" y="5336"/>
                    </a:cubicBezTo>
                    <a:cubicBezTo>
                      <a:pt x="370" y="5389"/>
                      <a:pt x="313" y="5459"/>
                      <a:pt x="273" y="5535"/>
                    </a:cubicBezTo>
                    <a:cubicBezTo>
                      <a:pt x="29" y="5763"/>
                      <a:pt x="29" y="5763"/>
                      <a:pt x="29" y="5763"/>
                    </a:cubicBezTo>
                    <a:cubicBezTo>
                      <a:pt x="1" y="5788"/>
                      <a:pt x="0" y="5832"/>
                      <a:pt x="26" y="5860"/>
                    </a:cubicBezTo>
                    <a:cubicBezTo>
                      <a:pt x="52" y="5887"/>
                      <a:pt x="95" y="5889"/>
                      <a:pt x="123" y="5863"/>
                    </a:cubicBezTo>
                    <a:cubicBezTo>
                      <a:pt x="220" y="5772"/>
                      <a:pt x="220" y="5772"/>
                      <a:pt x="220" y="5772"/>
                    </a:cubicBezTo>
                    <a:cubicBezTo>
                      <a:pt x="124" y="6243"/>
                      <a:pt x="124" y="6243"/>
                      <a:pt x="124" y="6243"/>
                    </a:cubicBezTo>
                    <a:cubicBezTo>
                      <a:pt x="117" y="6274"/>
                      <a:pt x="138" y="6306"/>
                      <a:pt x="170" y="6313"/>
                    </a:cubicBezTo>
                    <a:cubicBezTo>
                      <a:pt x="202" y="6319"/>
                      <a:pt x="233" y="6299"/>
                      <a:pt x="240" y="6267"/>
                    </a:cubicBezTo>
                    <a:cubicBezTo>
                      <a:pt x="310" y="5922"/>
                      <a:pt x="310" y="5922"/>
                      <a:pt x="310" y="5922"/>
                    </a:cubicBezTo>
                    <a:cubicBezTo>
                      <a:pt x="317" y="5928"/>
                      <a:pt x="324" y="5934"/>
                      <a:pt x="331" y="5939"/>
                    </a:cubicBezTo>
                    <a:cubicBezTo>
                      <a:pt x="238" y="6417"/>
                      <a:pt x="238" y="6417"/>
                      <a:pt x="238" y="6417"/>
                    </a:cubicBezTo>
                    <a:cubicBezTo>
                      <a:pt x="231" y="6449"/>
                      <a:pt x="252" y="6481"/>
                      <a:pt x="284" y="6487"/>
                    </a:cubicBezTo>
                    <a:cubicBezTo>
                      <a:pt x="316" y="6494"/>
                      <a:pt x="347" y="6474"/>
                      <a:pt x="354" y="6441"/>
                    </a:cubicBezTo>
                    <a:cubicBezTo>
                      <a:pt x="441" y="5996"/>
                      <a:pt x="441" y="5996"/>
                      <a:pt x="441" y="5996"/>
                    </a:cubicBezTo>
                    <a:cubicBezTo>
                      <a:pt x="451" y="5999"/>
                      <a:pt x="461" y="6001"/>
                      <a:pt x="471" y="6004"/>
                    </a:cubicBezTo>
                    <a:cubicBezTo>
                      <a:pt x="388" y="6408"/>
                      <a:pt x="388" y="6408"/>
                      <a:pt x="388" y="6408"/>
                    </a:cubicBezTo>
                    <a:cubicBezTo>
                      <a:pt x="381" y="6440"/>
                      <a:pt x="402" y="6471"/>
                      <a:pt x="434" y="6478"/>
                    </a:cubicBezTo>
                    <a:cubicBezTo>
                      <a:pt x="466" y="6485"/>
                      <a:pt x="497" y="6464"/>
                      <a:pt x="504" y="6432"/>
                    </a:cubicBezTo>
                    <a:cubicBezTo>
                      <a:pt x="590" y="6012"/>
                      <a:pt x="590" y="6012"/>
                      <a:pt x="590" y="6012"/>
                    </a:cubicBezTo>
                    <a:cubicBezTo>
                      <a:pt x="598" y="6011"/>
                      <a:pt x="605" y="6011"/>
                      <a:pt x="612" y="6010"/>
                    </a:cubicBezTo>
                    <a:cubicBezTo>
                      <a:pt x="567" y="6225"/>
                      <a:pt x="567" y="6225"/>
                      <a:pt x="567" y="6225"/>
                    </a:cubicBezTo>
                    <a:cubicBezTo>
                      <a:pt x="561" y="6257"/>
                      <a:pt x="581" y="6288"/>
                      <a:pt x="612" y="6294"/>
                    </a:cubicBezTo>
                    <a:cubicBezTo>
                      <a:pt x="644" y="6301"/>
                      <a:pt x="675" y="6281"/>
                      <a:pt x="681" y="6249"/>
                    </a:cubicBezTo>
                    <a:cubicBezTo>
                      <a:pt x="745" y="5946"/>
                      <a:pt x="745" y="5946"/>
                      <a:pt x="745" y="5946"/>
                    </a:cubicBezTo>
                    <a:cubicBezTo>
                      <a:pt x="774" y="5890"/>
                      <a:pt x="779" y="5782"/>
                      <a:pt x="788" y="5732"/>
                    </a:cubicBezTo>
                    <a:cubicBezTo>
                      <a:pt x="802" y="5652"/>
                      <a:pt x="796" y="5566"/>
                      <a:pt x="787" y="5480"/>
                    </a:cubicBezTo>
                    <a:cubicBezTo>
                      <a:pt x="847" y="5358"/>
                      <a:pt x="1061" y="4921"/>
                      <a:pt x="1153" y="4758"/>
                    </a:cubicBezTo>
                    <a:cubicBezTo>
                      <a:pt x="1415" y="4293"/>
                      <a:pt x="1372" y="3969"/>
                      <a:pt x="1417" y="3914"/>
                    </a:cubicBezTo>
                    <a:cubicBezTo>
                      <a:pt x="1444" y="3882"/>
                      <a:pt x="1507" y="3797"/>
                      <a:pt x="1581" y="3692"/>
                    </a:cubicBezTo>
                    <a:cubicBezTo>
                      <a:pt x="1675" y="3890"/>
                      <a:pt x="1744" y="4100"/>
                      <a:pt x="1742" y="4332"/>
                    </a:cubicBezTo>
                    <a:cubicBezTo>
                      <a:pt x="1739" y="4622"/>
                      <a:pt x="1629" y="4875"/>
                      <a:pt x="1581" y="5155"/>
                    </a:cubicBezTo>
                    <a:cubicBezTo>
                      <a:pt x="1529" y="5456"/>
                      <a:pt x="1482" y="5749"/>
                      <a:pt x="1469" y="6155"/>
                    </a:cubicBezTo>
                    <a:cubicBezTo>
                      <a:pt x="1434" y="6518"/>
                      <a:pt x="1413" y="6970"/>
                      <a:pt x="1475" y="7318"/>
                    </a:cubicBezTo>
                    <a:cubicBezTo>
                      <a:pt x="1562" y="7812"/>
                      <a:pt x="1607" y="8309"/>
                      <a:pt x="1582" y="8498"/>
                    </a:cubicBezTo>
                    <a:cubicBezTo>
                      <a:pt x="1523" y="8923"/>
                      <a:pt x="1486" y="9393"/>
                      <a:pt x="1542" y="10104"/>
                    </a:cubicBezTo>
                    <a:cubicBezTo>
                      <a:pt x="1598" y="10798"/>
                      <a:pt x="1736" y="10744"/>
                      <a:pt x="1715" y="11278"/>
                    </a:cubicBezTo>
                    <a:cubicBezTo>
                      <a:pt x="1693" y="11350"/>
                      <a:pt x="1656" y="11444"/>
                      <a:pt x="1650" y="11457"/>
                    </a:cubicBezTo>
                    <a:cubicBezTo>
                      <a:pt x="1576" y="11605"/>
                      <a:pt x="1172" y="11850"/>
                      <a:pt x="1532" y="11918"/>
                    </a:cubicBezTo>
                    <a:cubicBezTo>
                      <a:pt x="1729" y="11956"/>
                      <a:pt x="1951" y="12036"/>
                      <a:pt x="2153" y="12028"/>
                    </a:cubicBezTo>
                    <a:cubicBezTo>
                      <a:pt x="2288" y="12022"/>
                      <a:pt x="2316" y="11835"/>
                      <a:pt x="2292" y="11732"/>
                    </a:cubicBezTo>
                    <a:cubicBezTo>
                      <a:pt x="2249" y="11549"/>
                      <a:pt x="2197" y="11379"/>
                      <a:pt x="2188" y="11190"/>
                    </a:cubicBezTo>
                    <a:cubicBezTo>
                      <a:pt x="2188" y="11190"/>
                      <a:pt x="2188" y="11190"/>
                      <a:pt x="2188" y="11190"/>
                    </a:cubicBezTo>
                    <a:cubicBezTo>
                      <a:pt x="2177" y="10686"/>
                      <a:pt x="2379" y="10202"/>
                      <a:pt x="2338" y="9726"/>
                    </a:cubicBezTo>
                    <a:cubicBezTo>
                      <a:pt x="2301" y="9280"/>
                      <a:pt x="2230" y="8736"/>
                      <a:pt x="2299" y="8504"/>
                    </a:cubicBezTo>
                    <a:cubicBezTo>
                      <a:pt x="2493" y="7860"/>
                      <a:pt x="2670" y="6800"/>
                      <a:pt x="2621" y="6170"/>
                    </a:cubicBezTo>
                    <a:cubicBezTo>
                      <a:pt x="2687" y="6170"/>
                      <a:pt x="2687" y="6170"/>
                      <a:pt x="2687" y="6170"/>
                    </a:cubicBezTo>
                    <a:cubicBezTo>
                      <a:pt x="2687" y="1"/>
                      <a:pt x="2687" y="1"/>
                      <a:pt x="2687" y="1"/>
                    </a:cubicBezTo>
                    <a:cubicBezTo>
                      <a:pt x="2677" y="0"/>
                      <a:pt x="2667" y="0"/>
                      <a:pt x="2657" y="0"/>
                    </a:cubicBezTo>
                    <a:close/>
                  </a:path>
                </a:pathLst>
              </a:custGeom>
              <a:solidFill>
                <a:srgbClr val="00878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 name="文本框 1"/>
            <p:cNvSpPr txBox="1"/>
            <p:nvPr/>
          </p:nvSpPr>
          <p:spPr>
            <a:xfrm>
              <a:off x="2015537" y="1492921"/>
              <a:ext cx="1354504" cy="2567834"/>
            </a:xfrm>
            <a:prstGeom prst="rect">
              <a:avLst/>
            </a:prstGeom>
            <a:noFill/>
          </p:spPr>
          <p:txBody>
            <a:bodyPr wrap="none" rtlCol="0">
              <a:spAutoFit/>
            </a:bodyPr>
            <a:lstStyle/>
            <a:p>
              <a:r>
                <a:rPr lang="en-US" altLang="zh-CN" sz="13800" dirty="0">
                  <a:solidFill>
                    <a:schemeClr val="bg1"/>
                  </a:solidFill>
                </a:rPr>
                <a:t>?</a:t>
              </a:r>
              <a:endParaRPr lang="zh-CN" altLang="en-US" sz="13800" dirty="0">
                <a:solidFill>
                  <a:schemeClr val="bg1"/>
                </a:solidFill>
              </a:endParaRPr>
            </a:p>
          </p:txBody>
        </p:sp>
      </p:grpSp>
      <p:grpSp>
        <p:nvGrpSpPr>
          <p:cNvPr id="12" name="组合 11"/>
          <p:cNvGrpSpPr/>
          <p:nvPr/>
        </p:nvGrpSpPr>
        <p:grpSpPr>
          <a:xfrm>
            <a:off x="2046308" y="5161607"/>
            <a:ext cx="1620957" cy="338554"/>
            <a:chOff x="3761601" y="719417"/>
            <a:chExt cx="1620957" cy="338554"/>
          </a:xfrm>
        </p:grpSpPr>
        <p:sp>
          <p:nvSpPr>
            <p:cNvPr id="95" name="文本框 94"/>
            <p:cNvSpPr txBox="1"/>
            <p:nvPr/>
          </p:nvSpPr>
          <p:spPr>
            <a:xfrm>
              <a:off x="3761601" y="719417"/>
              <a:ext cx="1620957" cy="338554"/>
            </a:xfrm>
            <a:prstGeom prst="rect">
              <a:avLst/>
            </a:prstGeom>
            <a:noFill/>
          </p:spPr>
          <p:txBody>
            <a:bodyPr wrap="none" rtlCol="0">
              <a:spAutoFit/>
            </a:bodyPr>
            <a:lstStyle/>
            <a:p>
              <a:r>
                <a:rPr lang="zh-CN" altLang="en-US" sz="1600" b="1" dirty="0">
                  <a:solidFill>
                    <a:srgbClr val="404040"/>
                  </a:solidFill>
                  <a:latin typeface="+mn-ea"/>
                </a:rPr>
                <a:t>遇见未知的自己</a:t>
              </a:r>
              <a:endParaRPr lang="en-US" altLang="zh-CN" sz="1600" b="1" dirty="0">
                <a:solidFill>
                  <a:srgbClr val="404040"/>
                </a:solidFill>
                <a:latin typeface="+mn-ea"/>
              </a:endParaRPr>
            </a:p>
          </p:txBody>
        </p:sp>
        <p:cxnSp>
          <p:nvCxnSpPr>
            <p:cNvPr id="96" name="直接连接符 95"/>
            <p:cNvCxnSpPr/>
            <p:nvPr/>
          </p:nvCxnSpPr>
          <p:spPr>
            <a:xfrm>
              <a:off x="3819525" y="1014180"/>
              <a:ext cx="1498489" cy="0"/>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grpSp>
      <p:grpSp>
        <p:nvGrpSpPr>
          <p:cNvPr id="97" name="组合 96"/>
          <p:cNvGrpSpPr/>
          <p:nvPr/>
        </p:nvGrpSpPr>
        <p:grpSpPr>
          <a:xfrm>
            <a:off x="-19064" y="253534"/>
            <a:ext cx="12211083" cy="6553690"/>
            <a:chOff x="-19064" y="253534"/>
            <a:chExt cx="12211083" cy="6553690"/>
          </a:xfrm>
        </p:grpSpPr>
        <p:grpSp>
          <p:nvGrpSpPr>
            <p:cNvPr id="98" name="组合 97"/>
            <p:cNvGrpSpPr/>
            <p:nvPr/>
          </p:nvGrpSpPr>
          <p:grpSpPr>
            <a:xfrm>
              <a:off x="-19064" y="253534"/>
              <a:ext cx="12211083" cy="6553690"/>
              <a:chOff x="-19064" y="253534"/>
              <a:chExt cx="12211083" cy="6553690"/>
            </a:xfrm>
          </p:grpSpPr>
          <p:sp>
            <p:nvSpPr>
              <p:cNvPr id="100" name="Rectangle 11"/>
              <p:cNvSpPr>
                <a:spLocks noChangeArrowheads="1"/>
              </p:cNvSpPr>
              <p:nvPr/>
            </p:nvSpPr>
            <p:spPr bwMode="gray">
              <a:xfrm flipH="1">
                <a:off x="205524" y="255990"/>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endParaRPr lang="en-US" altLang="zh-CN" sz="1900" dirty="0">
                  <a:solidFill>
                    <a:srgbClr val="FFFFFF"/>
                  </a:solidFill>
                  <a:latin typeface="Foundry Gridnik Medium"/>
                  <a:ea typeface="宋体" pitchFamily="2" charset="-122"/>
                </a:endParaRPr>
              </a:p>
            </p:txBody>
          </p:sp>
          <p:sp>
            <p:nvSpPr>
              <p:cNvPr id="101" name="Rectangle 7"/>
              <p:cNvSpPr>
                <a:spLocks noChangeArrowheads="1"/>
              </p:cNvSpPr>
              <p:nvPr/>
            </p:nvSpPr>
            <p:spPr bwMode="invGray">
              <a:xfrm flipH="1">
                <a:off x="97525" y="6501805"/>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102" name="Freeform 8"/>
              <p:cNvSpPr>
                <a:spLocks/>
              </p:cNvSpPr>
              <p:nvPr/>
            </p:nvSpPr>
            <p:spPr bwMode="invGray">
              <a:xfrm flipH="1">
                <a:off x="-19064" y="6501805"/>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103" name="Rectangle 13"/>
              <p:cNvSpPr/>
              <p:nvPr/>
            </p:nvSpPr>
            <p:spPr bwMode="invGray">
              <a:xfrm>
                <a:off x="107449" y="6445134"/>
                <a:ext cx="417695" cy="292364"/>
              </a:xfrm>
              <a:prstGeom prst="rect">
                <a:avLst/>
              </a:prstGeom>
            </p:spPr>
            <p:txBody>
              <a:bodyPr wrap="none" lIns="121896" tIns="60948" rIns="121896" bIns="60948">
                <a:spAutoFit/>
              </a:bodyPr>
              <a:lstStyle/>
              <a:p>
                <a:pPr algn="ctr"/>
                <a:fld id="{259F4B34-A25D-4DEF-97BC-C4D92417BF9B}" type="slidenum">
                  <a:rPr lang="en-US" sz="1100" smtClean="0">
                    <a:solidFill>
                      <a:schemeClr val="bg1"/>
                    </a:solidFill>
                    <a:latin typeface="Arial" pitchFamily="34" charset="0"/>
                    <a:cs typeface="Arial" pitchFamily="34" charset="0"/>
                  </a:rPr>
                  <a:pPr algn="ctr"/>
                  <a:t>29</a:t>
                </a:fld>
                <a:endParaRPr lang="en-US" sz="1100" dirty="0">
                  <a:solidFill>
                    <a:schemeClr val="bg1"/>
                  </a:solidFill>
                  <a:latin typeface="Arial" pitchFamily="34" charset="0"/>
                  <a:cs typeface="Arial" pitchFamily="34" charset="0"/>
                </a:endParaRPr>
              </a:p>
            </p:txBody>
          </p:sp>
          <p:sp>
            <p:nvSpPr>
              <p:cNvPr id="104" name="TextBox 10"/>
              <p:cNvSpPr txBox="1"/>
              <p:nvPr/>
            </p:nvSpPr>
            <p:spPr bwMode="black">
              <a:xfrm>
                <a:off x="512995" y="6450854"/>
                <a:ext cx="528301"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dirty="0"/>
                  <a:t>醒悟</a:t>
                </a:r>
                <a:endParaRPr lang="en-US" sz="1100" dirty="0"/>
              </a:p>
            </p:txBody>
          </p:sp>
          <p:sp>
            <p:nvSpPr>
              <p:cNvPr id="105" name="Freeform 12"/>
              <p:cNvSpPr>
                <a:spLocks/>
              </p:cNvSpPr>
              <p:nvPr/>
            </p:nvSpPr>
            <p:spPr bwMode="gray">
              <a:xfrm>
                <a:off x="19" y="253534"/>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grpSp>
        <p:sp>
          <p:nvSpPr>
            <p:cNvPr id="99" name="文本框 98"/>
            <p:cNvSpPr txBox="1"/>
            <p:nvPr/>
          </p:nvSpPr>
          <p:spPr>
            <a:xfrm>
              <a:off x="296839" y="344379"/>
              <a:ext cx="2694969" cy="461665"/>
            </a:xfrm>
            <a:prstGeom prst="rect">
              <a:avLst/>
            </a:prstGeom>
            <a:noFill/>
          </p:spPr>
          <p:txBody>
            <a:bodyPr wrap="none" rtlCol="0">
              <a:spAutoFit/>
            </a:bodyPr>
            <a:lstStyle/>
            <a:p>
              <a:r>
                <a:rPr lang="zh-CN" altLang="en-US" sz="2400" dirty="0">
                  <a:solidFill>
                    <a:schemeClr val="bg1"/>
                  </a:solidFill>
                  <a:latin typeface="方正正准黑简体" panose="02000000000000000000" pitchFamily="2" charset="-122"/>
                  <a:ea typeface="方正正准黑简体" panose="02000000000000000000" pitchFamily="2" charset="-122"/>
                </a:rPr>
                <a:t>醒悟</a:t>
              </a:r>
              <a:r>
                <a:rPr lang="en-US" altLang="zh-CN" sz="2400" dirty="0">
                  <a:solidFill>
                    <a:schemeClr val="bg1"/>
                  </a:solidFill>
                  <a:latin typeface="方正正准黑简体" panose="02000000000000000000" pitchFamily="2" charset="-122"/>
                  <a:ea typeface="方正正准黑简体" panose="02000000000000000000" pitchFamily="2" charset="-122"/>
                </a:rPr>
                <a:t>——</a:t>
              </a:r>
              <a:r>
                <a:rPr lang="zh-CN" altLang="en-US" sz="2400" dirty="0">
                  <a:solidFill>
                    <a:schemeClr val="bg1"/>
                  </a:solidFill>
                  <a:latin typeface="方正正准黑简体" panose="02000000000000000000" pitchFamily="2" charset="-122"/>
                  <a:ea typeface="方正正准黑简体" panose="02000000000000000000" pitchFamily="2" charset="-122"/>
                </a:rPr>
                <a:t>明确自己</a:t>
              </a:r>
            </a:p>
          </p:txBody>
        </p:sp>
      </p:grpSp>
    </p:spTree>
    <p:extLst>
      <p:ext uri="{BB962C8B-B14F-4D97-AF65-F5344CB8AC3E}">
        <p14:creationId xmlns:p14="http://schemas.microsoft.com/office/powerpoint/2010/main" val="508840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r>
              <a:rPr lang="en-US" altLang="zh-CN" sz="1900" dirty="0">
                <a:solidFill>
                  <a:srgbClr val="FFFFFF"/>
                </a:solidFill>
                <a:latin typeface="Foundry Gridnik Medium"/>
                <a:ea typeface="宋体" pitchFamily="2" charset="-122"/>
              </a:rPr>
              <a:t> </a:t>
            </a:r>
            <a:r>
              <a:rPr lang="zh-CN" altLang="en-US" sz="4000" dirty="0">
                <a:solidFill>
                  <a:srgbClr val="FFFFFF"/>
                </a:solidFill>
                <a:latin typeface="Foundry Gridnik Medium"/>
                <a:ea typeface="宋体" pitchFamily="2" charset="-122"/>
              </a:rPr>
              <a:t>案例导读</a:t>
            </a:r>
            <a:endParaRPr lang="en-US" altLang="zh-CN" sz="4000" dirty="0">
              <a:solidFill>
                <a:srgbClr val="FFFFFF"/>
              </a:solidFill>
              <a:latin typeface="Foundry Gridnik Medium"/>
              <a:ea typeface="宋体" pitchFamily="2" charset="-122"/>
            </a:endParaRP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fld id="{259F4B34-A25D-4DEF-97BC-C4D92417BF9B}" type="slidenum">
              <a:rPr lang="en-US" altLang="zh-CN" sz="1000" smtClean="0">
                <a:solidFill>
                  <a:schemeClr val="bg1"/>
                </a:solidFill>
                <a:latin typeface="Arial" pitchFamily="34" charset="0"/>
                <a:cs typeface="Arial" pitchFamily="34" charset="0"/>
              </a:rPr>
              <a:pPr algn="ctr"/>
              <a:t>3</a:t>
            </a:fld>
            <a:endParaRPr lang="en-US" sz="10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528301"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sz="1100" dirty="0"/>
              <a:t>导读</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sp>
        <p:nvSpPr>
          <p:cNvPr id="9" name="内容占位符 2">
            <a:extLst>
              <a:ext uri="{FF2B5EF4-FFF2-40B4-BE49-F238E27FC236}">
                <a16:creationId xmlns:a16="http://schemas.microsoft.com/office/drawing/2014/main" id="{50461411-59B7-4D0D-A81F-6D36815D794A}"/>
              </a:ext>
            </a:extLst>
          </p:cNvPr>
          <p:cNvSpPr txBox="1">
            <a:spLocks/>
          </p:cNvSpPr>
          <p:nvPr/>
        </p:nvSpPr>
        <p:spPr>
          <a:xfrm>
            <a:off x="322980" y="1238683"/>
            <a:ext cx="11751544" cy="552950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   </a:t>
            </a: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rPr>
              <a:t>距离毕业还有四个月的时间，小李同学平生第一次来到学校心理咨询室，因为他最近发现自己对毕业之后要做什么一点想法都没有。</a:t>
            </a:r>
          </a:p>
          <a:p>
            <a:r>
              <a:rPr lang="zh-CN" altLang="en-US" sz="1800" dirty="0">
                <a:latin typeface="微软雅黑" panose="020B0503020204020204" pitchFamily="34" charset="-122"/>
                <a:ea typeface="微软雅黑" panose="020B0503020204020204" pitchFamily="34" charset="-122"/>
                <a:cs typeface="微软雅黑" panose="020B0503020204020204" pitchFamily="34" charset="-122"/>
              </a:rPr>
              <a:t>       按他自己的话来说，他一直是一个乖乖读书的孩子，从小学到中学一直到大学，都是按照父母和老师的要求好好读书，一路成长过来的。如今临近毕业，他要面临择业的问题。大家都告诉他，要选择自己既感兴趣又比较擅长还要有发展前途的职业。这一下让小李犯了难。尤其是自己对什么感兴趣呢？又擅长做什么呢？小李连续几个晚上思来想去，感觉自己好像对什么都有点兴趣，但作为职业的话就会感觉心里有点发虚。自己在能力上也是什么都会一点，但不觉得自己真的很擅长。 </a:t>
            </a:r>
          </a:p>
          <a:p>
            <a:r>
              <a:rPr lang="zh-CN" altLang="en-US" sz="1800" dirty="0">
                <a:latin typeface="微软雅黑" panose="020B0503020204020204" pitchFamily="34" charset="-122"/>
                <a:ea typeface="微软雅黑" panose="020B0503020204020204" pitchFamily="34" charset="-122"/>
                <a:cs typeface="微软雅黑" panose="020B0503020204020204" pitchFamily="34" charset="-122"/>
              </a:rPr>
              <a:t>       小李自己分析，读书这么多年，自己是那种相信“船到桥头自然直”的人，一直觉得只要好好读书学习，到时候能找到好工作的是顺其自然的。一直以来，他都觉得自己是一个有理性、有计划的人，没想到自己越长大反而越迷茫了。如今就要面临毕业，才发现自己并不清楚自己的未来在哪里。怎么办呢？小李抬起头看着心理咨询老师，一脸困惑的神情。</a:t>
            </a:r>
          </a:p>
        </p:txBody>
      </p:sp>
      <p:sp>
        <p:nvSpPr>
          <p:cNvPr id="11" name="内容占位符 2">
            <a:extLst>
              <a:ext uri="{FF2B5EF4-FFF2-40B4-BE49-F238E27FC236}">
                <a16:creationId xmlns:a16="http://schemas.microsoft.com/office/drawing/2014/main" id="{8836333B-B062-4955-814A-5ED42A13A8F3}"/>
              </a:ext>
            </a:extLst>
          </p:cNvPr>
          <p:cNvSpPr txBox="1">
            <a:spLocks/>
          </p:cNvSpPr>
          <p:nvPr/>
        </p:nvSpPr>
        <p:spPr>
          <a:xfrm>
            <a:off x="1569352" y="1328496"/>
            <a:ext cx="8694788" cy="552950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altLang="zh-CN" dirty="0">
              <a:solidFill>
                <a:srgbClr val="990099"/>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dirty="0">
                <a:solidFill>
                  <a:srgbClr val="990099"/>
                </a:solidFill>
                <a:latin typeface="微软雅黑" panose="020B0503020204020204" pitchFamily="34" charset="-122"/>
                <a:ea typeface="微软雅黑" panose="020B0503020204020204" pitchFamily="34" charset="-122"/>
                <a:cs typeface="微软雅黑" panose="020B0503020204020204" pitchFamily="34" charset="-122"/>
              </a:rPr>
              <a:t>未来是需要规划的，也是需要准备的</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在大学里，和小李一样保佑“船到桥头自然直”想法的人有很多。结果邻近毕业的时候，他们才会发现这种想法不合时宜了。如今是市场经济时代，个人的就业择业必须和时代的需求密切结合起来。在当前就业压力不断加大的情况下，个人的职业生涯规划对人的生存发展的重要性日益增强。总的来说，这是关系到个人未来的大问题，需要同学们</a:t>
            </a:r>
            <a:r>
              <a:rPr lang="zh-CN" altLang="en-US" dirty="0">
                <a:solidFill>
                  <a:srgbClr val="990099"/>
                </a:solidFill>
                <a:latin typeface="微软雅黑" panose="020B0503020204020204" pitchFamily="34" charset="-122"/>
                <a:ea typeface="微软雅黑" panose="020B0503020204020204" pitchFamily="34" charset="-122"/>
                <a:cs typeface="微软雅黑" panose="020B0503020204020204" pitchFamily="34" charset="-122"/>
              </a:rPr>
              <a:t>认真对待，积极准备。</a:t>
            </a:r>
          </a:p>
        </p:txBody>
      </p:sp>
    </p:spTree>
    <p:extLst>
      <p:ext uri="{BB962C8B-B14F-4D97-AF65-F5344CB8AC3E}">
        <p14:creationId xmlns:p14="http://schemas.microsoft.com/office/powerpoint/2010/main" val="1742284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xit" presetSubtype="0" fill="hold" grpId="1" nodeType="clickEffect">
                                  <p:stCondLst>
                                    <p:cond delay="0"/>
                                  </p:stCondLst>
                                  <p:childTnLst>
                                    <p:animEffect transition="out" filter="fade">
                                      <p:cBhvr>
                                        <p:cTn id="12" dur="1000"/>
                                        <p:tgtEl>
                                          <p:spTgt spid="9"/>
                                        </p:tgtEl>
                                      </p:cBhvr>
                                    </p:animEffect>
                                    <p:anim calcmode="lin" valueType="num">
                                      <p:cBhvr>
                                        <p:cTn id="13" dur="1000"/>
                                        <p:tgtEl>
                                          <p:spTgt spid="9"/>
                                        </p:tgtEl>
                                        <p:attrNameLst>
                                          <p:attrName>ppt_x</p:attrName>
                                        </p:attrNameLst>
                                      </p:cBhvr>
                                      <p:tavLst>
                                        <p:tav tm="0">
                                          <p:val>
                                            <p:strVal val="ppt_x"/>
                                          </p:val>
                                        </p:tav>
                                        <p:tav tm="100000">
                                          <p:val>
                                            <p:strVal val="ppt_x"/>
                                          </p:val>
                                        </p:tav>
                                      </p:tavLst>
                                    </p:anim>
                                    <p:anim calcmode="lin" valueType="num">
                                      <p:cBhvr>
                                        <p:cTn id="14" dur="1000"/>
                                        <p:tgtEl>
                                          <p:spTgt spid="9"/>
                                        </p:tgtEl>
                                        <p:attrNameLst>
                                          <p:attrName>ppt_y</p:attrName>
                                        </p:attrNameLst>
                                      </p:cBhvr>
                                      <p:tavLst>
                                        <p:tav tm="0">
                                          <p:val>
                                            <p:strVal val="ppt_y"/>
                                          </p:val>
                                        </p:tav>
                                        <p:tav tm="100000">
                                          <p:val>
                                            <p:strVal val="ppt_y+.1"/>
                                          </p:val>
                                        </p:tav>
                                      </p:tavLst>
                                    </p:anim>
                                    <p:set>
                                      <p:cBhvr>
                                        <p:cTn id="15" dur="1" fill="hold">
                                          <p:stCondLst>
                                            <p:cond delay="999"/>
                                          </p:stCondLst>
                                        </p:cTn>
                                        <p:tgtEl>
                                          <p:spTgt spid="9"/>
                                        </p:tgtEl>
                                        <p:attrNameLst>
                                          <p:attrName>style.visibility</p:attrName>
                                        </p:attrNameLst>
                                      </p:cBhvr>
                                      <p:to>
                                        <p:strVal val="hidden"/>
                                      </p:to>
                                    </p:set>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196962" y="988482"/>
            <a:ext cx="5299955" cy="2178817"/>
            <a:chOff x="787400" y="2999618"/>
            <a:chExt cx="6362700" cy="2615713"/>
          </a:xfrm>
        </p:grpSpPr>
        <p:sp>
          <p:nvSpPr>
            <p:cNvPr id="41" name="椭圆 40"/>
            <p:cNvSpPr/>
            <p:nvPr/>
          </p:nvSpPr>
          <p:spPr>
            <a:xfrm>
              <a:off x="4254500" y="2999618"/>
              <a:ext cx="863600" cy="863600"/>
            </a:xfrm>
            <a:prstGeom prst="ellipse">
              <a:avLst/>
            </a:prstGeom>
            <a:noFill/>
            <a:ln w="25400">
              <a:solidFill>
                <a:srgbClr val="4DB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椭圆 41"/>
            <p:cNvSpPr/>
            <p:nvPr/>
          </p:nvSpPr>
          <p:spPr>
            <a:xfrm>
              <a:off x="3225800" y="3113918"/>
              <a:ext cx="1676400" cy="1676400"/>
            </a:xfrm>
            <a:prstGeom prst="ellipse">
              <a:avLst/>
            </a:prstGeom>
            <a:noFill/>
            <a:ln w="254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椭圆 42"/>
            <p:cNvSpPr/>
            <p:nvPr/>
          </p:nvSpPr>
          <p:spPr>
            <a:xfrm>
              <a:off x="5473700" y="3162640"/>
              <a:ext cx="1676400" cy="1676400"/>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椭圆 43"/>
            <p:cNvSpPr/>
            <p:nvPr/>
          </p:nvSpPr>
          <p:spPr>
            <a:xfrm>
              <a:off x="787400" y="3901318"/>
              <a:ext cx="949610" cy="949610"/>
            </a:xfrm>
            <a:prstGeom prst="ellipse">
              <a:avLst/>
            </a:prstGeom>
            <a:solidFill>
              <a:srgbClr val="4DBFDE"/>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椭圆 44"/>
            <p:cNvSpPr/>
            <p:nvPr/>
          </p:nvSpPr>
          <p:spPr>
            <a:xfrm>
              <a:off x="1143000" y="4573931"/>
              <a:ext cx="1041400" cy="1041400"/>
            </a:xfrm>
            <a:prstGeom prst="ellipse">
              <a:avLst/>
            </a:prstGeom>
            <a:noFill/>
            <a:ln w="254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0" name="组合 29"/>
          <p:cNvGrpSpPr/>
          <p:nvPr/>
        </p:nvGrpSpPr>
        <p:grpSpPr>
          <a:xfrm>
            <a:off x="11671300" y="5547309"/>
            <a:ext cx="1041400" cy="1908992"/>
            <a:chOff x="10136116" y="4297908"/>
            <a:chExt cx="1041400" cy="1908992"/>
          </a:xfrm>
        </p:grpSpPr>
        <p:sp>
          <p:nvSpPr>
            <p:cNvPr id="31" name="椭圆 30"/>
            <p:cNvSpPr/>
            <p:nvPr/>
          </p:nvSpPr>
          <p:spPr>
            <a:xfrm>
              <a:off x="10136116" y="4297908"/>
              <a:ext cx="949610" cy="949610"/>
            </a:xfrm>
            <a:prstGeom prst="ellipse">
              <a:avLst/>
            </a:prstGeom>
            <a:solidFill>
              <a:srgbClr val="4DBFDE"/>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椭圆 31"/>
            <p:cNvSpPr/>
            <p:nvPr/>
          </p:nvSpPr>
          <p:spPr>
            <a:xfrm>
              <a:off x="10136116" y="5165500"/>
              <a:ext cx="1041400" cy="1041400"/>
            </a:xfrm>
            <a:prstGeom prst="ellipse">
              <a:avLst/>
            </a:prstGeom>
            <a:noFill/>
            <a:ln w="254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7" name="文本框 6"/>
          <p:cNvSpPr txBox="1"/>
          <p:nvPr/>
        </p:nvSpPr>
        <p:spPr>
          <a:xfrm>
            <a:off x="5530931" y="3178499"/>
            <a:ext cx="6770360" cy="1631216"/>
          </a:xfrm>
          <a:prstGeom prst="rect">
            <a:avLst/>
          </a:prstGeom>
          <a:noFill/>
        </p:spPr>
        <p:txBody>
          <a:bodyPr wrap="square" rtlCol="0">
            <a:spAutoFit/>
          </a:bodyPr>
          <a:lstStyle>
            <a:defPPr>
              <a:defRPr lang="zh-CN"/>
            </a:defPPr>
            <a:lvl1pPr>
              <a:defRPr sz="2800">
                <a:solidFill>
                  <a:srgbClr val="004A4B"/>
                </a:solidFill>
                <a:latin typeface="方正正准黑简体" panose="02000000000000000000" pitchFamily="2" charset="-122"/>
                <a:ea typeface="方正正准黑简体" panose="02000000000000000000" pitchFamily="2" charset="-122"/>
              </a:defRPr>
            </a:lvl1pPr>
          </a:lstStyle>
          <a:p>
            <a:r>
              <a:rPr lang="zh-CN" altLang="en-US" dirty="0">
                <a:solidFill>
                  <a:srgbClr val="008780"/>
                </a:solidFill>
              </a:rPr>
              <a:t>我们无法管理时间，我们真正能够管理的是：</a:t>
            </a:r>
            <a:r>
              <a:rPr lang="en-US" altLang="zh-CN" dirty="0">
                <a:solidFill>
                  <a:srgbClr val="008780"/>
                </a:solidFill>
              </a:rPr>
              <a:t>——</a:t>
            </a:r>
            <a:r>
              <a:rPr lang="zh-CN" altLang="en-US" dirty="0">
                <a:solidFill>
                  <a:srgbClr val="008780"/>
                </a:solidFill>
              </a:rPr>
              <a:t>我们自己。</a:t>
            </a:r>
            <a:endParaRPr lang="en-US" altLang="zh-CN" dirty="0">
              <a:solidFill>
                <a:srgbClr val="008780"/>
              </a:solidFill>
            </a:endParaRPr>
          </a:p>
          <a:p>
            <a:r>
              <a:rPr lang="zh-CN" altLang="en-US" dirty="0">
                <a:solidFill>
                  <a:srgbClr val="008780"/>
                </a:solidFill>
              </a:rPr>
              <a:t>解决方案只有一个：一切靠</a:t>
            </a:r>
            <a:r>
              <a:rPr lang="zh-CN" altLang="en-US" sz="4400" dirty="0">
                <a:solidFill>
                  <a:srgbClr val="008780"/>
                </a:solidFill>
              </a:rPr>
              <a:t>积累！</a:t>
            </a:r>
            <a:endParaRPr lang="zh-CN" altLang="en-US" dirty="0">
              <a:solidFill>
                <a:srgbClr val="008780"/>
              </a:solidFill>
            </a:endParaRPr>
          </a:p>
        </p:txBody>
      </p:sp>
      <p:grpSp>
        <p:nvGrpSpPr>
          <p:cNvPr id="12" name="组合 11"/>
          <p:cNvGrpSpPr/>
          <p:nvPr/>
        </p:nvGrpSpPr>
        <p:grpSpPr>
          <a:xfrm>
            <a:off x="2330345" y="1910869"/>
            <a:ext cx="3544632" cy="3552501"/>
            <a:chOff x="1179513" y="1211262"/>
            <a:chExt cx="2860675" cy="2867026"/>
          </a:xfrm>
        </p:grpSpPr>
        <p:sp>
          <p:nvSpPr>
            <p:cNvPr id="13" name="Freeform 6"/>
            <p:cNvSpPr>
              <a:spLocks/>
            </p:cNvSpPr>
            <p:nvPr/>
          </p:nvSpPr>
          <p:spPr bwMode="auto">
            <a:xfrm>
              <a:off x="1706563" y="2568575"/>
              <a:ext cx="1806575" cy="455613"/>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rgbClr val="00878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Freeform 7"/>
            <p:cNvSpPr>
              <a:spLocks/>
            </p:cNvSpPr>
            <p:nvPr/>
          </p:nvSpPr>
          <p:spPr bwMode="auto">
            <a:xfrm>
              <a:off x="2233613" y="1211262"/>
              <a:ext cx="752475" cy="758825"/>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rgbClr val="00323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Freeform 8"/>
            <p:cNvSpPr>
              <a:spLocks/>
            </p:cNvSpPr>
            <p:nvPr/>
          </p:nvSpPr>
          <p:spPr bwMode="auto">
            <a:xfrm>
              <a:off x="1970088" y="2041525"/>
              <a:ext cx="1279525" cy="455613"/>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rgbClr val="F9AF4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Freeform 9"/>
            <p:cNvSpPr>
              <a:spLocks/>
            </p:cNvSpPr>
            <p:nvPr/>
          </p:nvSpPr>
          <p:spPr bwMode="auto">
            <a:xfrm>
              <a:off x="1179513" y="3622675"/>
              <a:ext cx="2860675" cy="455613"/>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rgbClr val="00323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Freeform 10"/>
            <p:cNvSpPr>
              <a:spLocks/>
            </p:cNvSpPr>
            <p:nvPr/>
          </p:nvSpPr>
          <p:spPr bwMode="auto">
            <a:xfrm>
              <a:off x="1443038" y="3095625"/>
              <a:ext cx="2333625" cy="455613"/>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rgbClr val="FFAD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1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1122" y="2254831"/>
            <a:ext cx="1140211" cy="3442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9" name="组合 58"/>
          <p:cNvGrpSpPr/>
          <p:nvPr/>
        </p:nvGrpSpPr>
        <p:grpSpPr>
          <a:xfrm>
            <a:off x="-19064" y="253534"/>
            <a:ext cx="12211083" cy="6553690"/>
            <a:chOff x="-19064" y="253534"/>
            <a:chExt cx="12211083" cy="6553690"/>
          </a:xfrm>
        </p:grpSpPr>
        <p:grpSp>
          <p:nvGrpSpPr>
            <p:cNvPr id="60" name="组合 59"/>
            <p:cNvGrpSpPr/>
            <p:nvPr/>
          </p:nvGrpSpPr>
          <p:grpSpPr>
            <a:xfrm>
              <a:off x="-19064" y="253534"/>
              <a:ext cx="12211083" cy="6553690"/>
              <a:chOff x="-19064" y="253534"/>
              <a:chExt cx="12211083" cy="6553690"/>
            </a:xfrm>
          </p:grpSpPr>
          <p:sp>
            <p:nvSpPr>
              <p:cNvPr id="62" name="Rectangle 11"/>
              <p:cNvSpPr>
                <a:spLocks noChangeArrowheads="1"/>
              </p:cNvSpPr>
              <p:nvPr/>
            </p:nvSpPr>
            <p:spPr bwMode="gray">
              <a:xfrm flipH="1">
                <a:off x="205524" y="255990"/>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endParaRPr lang="en-US" altLang="zh-CN" sz="1900" dirty="0">
                  <a:solidFill>
                    <a:srgbClr val="FFFFFF"/>
                  </a:solidFill>
                  <a:latin typeface="Foundry Gridnik Medium"/>
                  <a:ea typeface="宋体" pitchFamily="2" charset="-122"/>
                </a:endParaRPr>
              </a:p>
            </p:txBody>
          </p:sp>
          <p:sp>
            <p:nvSpPr>
              <p:cNvPr id="63" name="Rectangle 7"/>
              <p:cNvSpPr>
                <a:spLocks noChangeArrowheads="1"/>
              </p:cNvSpPr>
              <p:nvPr/>
            </p:nvSpPr>
            <p:spPr bwMode="invGray">
              <a:xfrm flipH="1">
                <a:off x="97525" y="6501805"/>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64" name="Freeform 8"/>
              <p:cNvSpPr>
                <a:spLocks/>
              </p:cNvSpPr>
              <p:nvPr/>
            </p:nvSpPr>
            <p:spPr bwMode="invGray">
              <a:xfrm flipH="1">
                <a:off x="-19064" y="6501805"/>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65" name="Rectangle 13"/>
              <p:cNvSpPr/>
              <p:nvPr/>
            </p:nvSpPr>
            <p:spPr bwMode="invGray">
              <a:xfrm>
                <a:off x="107449" y="6445134"/>
                <a:ext cx="417695" cy="292364"/>
              </a:xfrm>
              <a:prstGeom prst="rect">
                <a:avLst/>
              </a:prstGeom>
            </p:spPr>
            <p:txBody>
              <a:bodyPr wrap="none" lIns="121896" tIns="60948" rIns="121896" bIns="60948">
                <a:spAutoFit/>
              </a:bodyPr>
              <a:lstStyle/>
              <a:p>
                <a:pPr algn="ctr"/>
                <a:fld id="{259F4B34-A25D-4DEF-97BC-C4D92417BF9B}" type="slidenum">
                  <a:rPr lang="en-US" sz="1100" smtClean="0">
                    <a:solidFill>
                      <a:schemeClr val="bg1"/>
                    </a:solidFill>
                    <a:latin typeface="Arial" pitchFamily="34" charset="0"/>
                    <a:cs typeface="Arial" pitchFamily="34" charset="0"/>
                  </a:rPr>
                  <a:pPr algn="ctr"/>
                  <a:t>30</a:t>
                </a:fld>
                <a:endParaRPr lang="en-US" sz="1100" dirty="0">
                  <a:solidFill>
                    <a:schemeClr val="bg1"/>
                  </a:solidFill>
                  <a:latin typeface="Arial" pitchFamily="34" charset="0"/>
                  <a:cs typeface="Arial" pitchFamily="34" charset="0"/>
                </a:endParaRPr>
              </a:p>
            </p:txBody>
          </p:sp>
          <p:sp>
            <p:nvSpPr>
              <p:cNvPr id="66" name="TextBox 10"/>
              <p:cNvSpPr txBox="1"/>
              <p:nvPr/>
            </p:nvSpPr>
            <p:spPr bwMode="black">
              <a:xfrm>
                <a:off x="512995" y="6450854"/>
                <a:ext cx="528301"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dirty="0"/>
                  <a:t>目标</a:t>
                </a:r>
                <a:endParaRPr lang="en-US" altLang="zh-CN" dirty="0"/>
              </a:p>
            </p:txBody>
          </p:sp>
          <p:sp>
            <p:nvSpPr>
              <p:cNvPr id="67" name="Freeform 12"/>
              <p:cNvSpPr>
                <a:spLocks/>
              </p:cNvSpPr>
              <p:nvPr/>
            </p:nvSpPr>
            <p:spPr bwMode="gray">
              <a:xfrm>
                <a:off x="19" y="253534"/>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grpSp>
        <p:sp>
          <p:nvSpPr>
            <p:cNvPr id="61" name="文本框 60"/>
            <p:cNvSpPr txBox="1"/>
            <p:nvPr/>
          </p:nvSpPr>
          <p:spPr>
            <a:xfrm>
              <a:off x="296839" y="344379"/>
              <a:ext cx="800219" cy="461665"/>
            </a:xfrm>
            <a:prstGeom prst="rect">
              <a:avLst/>
            </a:prstGeom>
            <a:noFill/>
          </p:spPr>
          <p:txBody>
            <a:bodyPr wrap="none" rtlCol="0">
              <a:spAutoFit/>
            </a:bodyPr>
            <a:lstStyle/>
            <a:p>
              <a:r>
                <a:rPr lang="zh-CN" altLang="en-US" sz="2400" dirty="0">
                  <a:solidFill>
                    <a:schemeClr val="bg1"/>
                  </a:solidFill>
                  <a:latin typeface="方正正准黑简体" panose="02000000000000000000" pitchFamily="2" charset="-122"/>
                  <a:ea typeface="方正正准黑简体" panose="02000000000000000000" pitchFamily="2" charset="-122"/>
                </a:rPr>
                <a:t>目标</a:t>
              </a:r>
            </a:p>
          </p:txBody>
        </p:sp>
      </p:grpSp>
      <p:sp>
        <p:nvSpPr>
          <p:cNvPr id="68" name="Freeform 9"/>
          <p:cNvSpPr>
            <a:spLocks noEditPoints="1"/>
          </p:cNvSpPr>
          <p:nvPr/>
        </p:nvSpPr>
        <p:spPr bwMode="auto">
          <a:xfrm>
            <a:off x="5582460" y="2409723"/>
            <a:ext cx="648419" cy="579565"/>
          </a:xfrm>
          <a:custGeom>
            <a:avLst/>
            <a:gdLst>
              <a:gd name="T0" fmla="*/ 0 w 3172"/>
              <a:gd name="T1" fmla="*/ 2597 h 2597"/>
              <a:gd name="T2" fmla="*/ 0 w 3172"/>
              <a:gd name="T3" fmla="*/ 1579 h 2597"/>
              <a:gd name="T4" fmla="*/ 926 w 3172"/>
              <a:gd name="T5" fmla="*/ 0 h 2597"/>
              <a:gd name="T6" fmla="*/ 1347 w 3172"/>
              <a:gd name="T7" fmla="*/ 0 h 2597"/>
              <a:gd name="T8" fmla="*/ 682 w 3172"/>
              <a:gd name="T9" fmla="*/ 1425 h 2597"/>
              <a:gd name="T10" fmla="*/ 1170 w 3172"/>
              <a:gd name="T11" fmla="*/ 1425 h 2597"/>
              <a:gd name="T12" fmla="*/ 1170 w 3172"/>
              <a:gd name="T13" fmla="*/ 2597 h 2597"/>
              <a:gd name="T14" fmla="*/ 0 w 3172"/>
              <a:gd name="T15" fmla="*/ 2597 h 2597"/>
              <a:gd name="T16" fmla="*/ 1775 w 3172"/>
              <a:gd name="T17" fmla="*/ 2597 h 2597"/>
              <a:gd name="T18" fmla="*/ 1775 w 3172"/>
              <a:gd name="T19" fmla="*/ 1579 h 2597"/>
              <a:gd name="T20" fmla="*/ 2732 w 3172"/>
              <a:gd name="T21" fmla="*/ 0 h 2597"/>
              <a:gd name="T22" fmla="*/ 3172 w 3172"/>
              <a:gd name="T23" fmla="*/ 0 h 2597"/>
              <a:gd name="T24" fmla="*/ 2476 w 3172"/>
              <a:gd name="T25" fmla="*/ 1425 h 2597"/>
              <a:gd name="T26" fmla="*/ 2968 w 3172"/>
              <a:gd name="T27" fmla="*/ 1425 h 2597"/>
              <a:gd name="T28" fmla="*/ 2968 w 3172"/>
              <a:gd name="T29" fmla="*/ 2597 h 2597"/>
              <a:gd name="T30" fmla="*/ 1775 w 3172"/>
              <a:gd name="T31" fmla="*/ 2597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72" h="2597">
                <a:moveTo>
                  <a:pt x="0" y="2597"/>
                </a:moveTo>
                <a:lnTo>
                  <a:pt x="0" y="1579"/>
                </a:lnTo>
                <a:lnTo>
                  <a:pt x="926" y="0"/>
                </a:lnTo>
                <a:lnTo>
                  <a:pt x="1347" y="0"/>
                </a:lnTo>
                <a:lnTo>
                  <a:pt x="682" y="1425"/>
                </a:lnTo>
                <a:lnTo>
                  <a:pt x="1170" y="1425"/>
                </a:lnTo>
                <a:lnTo>
                  <a:pt x="1170" y="2597"/>
                </a:lnTo>
                <a:lnTo>
                  <a:pt x="0" y="2597"/>
                </a:lnTo>
                <a:close/>
                <a:moveTo>
                  <a:pt x="1775" y="2597"/>
                </a:moveTo>
                <a:lnTo>
                  <a:pt x="1775" y="1579"/>
                </a:lnTo>
                <a:lnTo>
                  <a:pt x="2732" y="0"/>
                </a:lnTo>
                <a:lnTo>
                  <a:pt x="3172" y="0"/>
                </a:lnTo>
                <a:lnTo>
                  <a:pt x="2476" y="1425"/>
                </a:lnTo>
                <a:lnTo>
                  <a:pt x="2968" y="1425"/>
                </a:lnTo>
                <a:lnTo>
                  <a:pt x="2968" y="2597"/>
                </a:lnTo>
                <a:lnTo>
                  <a:pt x="1775" y="2597"/>
                </a:lnTo>
                <a:close/>
              </a:path>
            </a:pathLst>
          </a:custGeom>
          <a:solidFill>
            <a:srgbClr val="7F7F7F"/>
          </a:solidFill>
          <a:ln>
            <a:noFill/>
          </a:ln>
          <a:effectLst>
            <a:innerShdw blurRad="63500" dist="50800" dir="162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dirty="0">
              <a:solidFill>
                <a:srgbClr val="00B9B3"/>
              </a:solidFill>
            </a:endParaRPr>
          </a:p>
        </p:txBody>
      </p:sp>
      <p:sp>
        <p:nvSpPr>
          <p:cNvPr id="69" name="Freeform 9"/>
          <p:cNvSpPr>
            <a:spLocks noEditPoints="1"/>
          </p:cNvSpPr>
          <p:nvPr/>
        </p:nvSpPr>
        <p:spPr bwMode="auto">
          <a:xfrm flipH="1" flipV="1">
            <a:off x="10538845" y="4898232"/>
            <a:ext cx="648419" cy="579565"/>
          </a:xfrm>
          <a:custGeom>
            <a:avLst/>
            <a:gdLst>
              <a:gd name="T0" fmla="*/ 0 w 3172"/>
              <a:gd name="T1" fmla="*/ 2597 h 2597"/>
              <a:gd name="T2" fmla="*/ 0 w 3172"/>
              <a:gd name="T3" fmla="*/ 1579 h 2597"/>
              <a:gd name="T4" fmla="*/ 926 w 3172"/>
              <a:gd name="T5" fmla="*/ 0 h 2597"/>
              <a:gd name="T6" fmla="*/ 1347 w 3172"/>
              <a:gd name="T7" fmla="*/ 0 h 2597"/>
              <a:gd name="T8" fmla="*/ 682 w 3172"/>
              <a:gd name="T9" fmla="*/ 1425 h 2597"/>
              <a:gd name="T10" fmla="*/ 1170 w 3172"/>
              <a:gd name="T11" fmla="*/ 1425 h 2597"/>
              <a:gd name="T12" fmla="*/ 1170 w 3172"/>
              <a:gd name="T13" fmla="*/ 2597 h 2597"/>
              <a:gd name="T14" fmla="*/ 0 w 3172"/>
              <a:gd name="T15" fmla="*/ 2597 h 2597"/>
              <a:gd name="T16" fmla="*/ 1775 w 3172"/>
              <a:gd name="T17" fmla="*/ 2597 h 2597"/>
              <a:gd name="T18" fmla="*/ 1775 w 3172"/>
              <a:gd name="T19" fmla="*/ 1579 h 2597"/>
              <a:gd name="T20" fmla="*/ 2732 w 3172"/>
              <a:gd name="T21" fmla="*/ 0 h 2597"/>
              <a:gd name="T22" fmla="*/ 3172 w 3172"/>
              <a:gd name="T23" fmla="*/ 0 h 2597"/>
              <a:gd name="T24" fmla="*/ 2476 w 3172"/>
              <a:gd name="T25" fmla="*/ 1425 h 2597"/>
              <a:gd name="T26" fmla="*/ 2968 w 3172"/>
              <a:gd name="T27" fmla="*/ 1425 h 2597"/>
              <a:gd name="T28" fmla="*/ 2968 w 3172"/>
              <a:gd name="T29" fmla="*/ 2597 h 2597"/>
              <a:gd name="T30" fmla="*/ 1775 w 3172"/>
              <a:gd name="T31" fmla="*/ 2597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72" h="2597">
                <a:moveTo>
                  <a:pt x="0" y="2597"/>
                </a:moveTo>
                <a:lnTo>
                  <a:pt x="0" y="1579"/>
                </a:lnTo>
                <a:lnTo>
                  <a:pt x="926" y="0"/>
                </a:lnTo>
                <a:lnTo>
                  <a:pt x="1347" y="0"/>
                </a:lnTo>
                <a:lnTo>
                  <a:pt x="682" y="1425"/>
                </a:lnTo>
                <a:lnTo>
                  <a:pt x="1170" y="1425"/>
                </a:lnTo>
                <a:lnTo>
                  <a:pt x="1170" y="2597"/>
                </a:lnTo>
                <a:lnTo>
                  <a:pt x="0" y="2597"/>
                </a:lnTo>
                <a:close/>
                <a:moveTo>
                  <a:pt x="1775" y="2597"/>
                </a:moveTo>
                <a:lnTo>
                  <a:pt x="1775" y="1579"/>
                </a:lnTo>
                <a:lnTo>
                  <a:pt x="2732" y="0"/>
                </a:lnTo>
                <a:lnTo>
                  <a:pt x="3172" y="0"/>
                </a:lnTo>
                <a:lnTo>
                  <a:pt x="2476" y="1425"/>
                </a:lnTo>
                <a:lnTo>
                  <a:pt x="2968" y="1425"/>
                </a:lnTo>
                <a:lnTo>
                  <a:pt x="2968" y="2597"/>
                </a:lnTo>
                <a:lnTo>
                  <a:pt x="1775" y="2597"/>
                </a:lnTo>
                <a:close/>
              </a:path>
            </a:pathLst>
          </a:custGeom>
          <a:solidFill>
            <a:srgbClr val="7F7F7F"/>
          </a:solidFill>
          <a:ln>
            <a:noFill/>
          </a:ln>
          <a:effectLst>
            <a:innerShdw blurRad="63500" dist="50800">
              <a:prstClr val="black">
                <a:alpha val="50000"/>
              </a:prstClr>
            </a:innerShdw>
          </a:effectLst>
        </p:spPr>
        <p:txBody>
          <a:bodyPr vert="horz" wrap="square" lIns="91440" tIns="45720" rIns="91440" bIns="45720" numCol="1" anchor="t" anchorCtr="0" compatLnSpc="1">
            <a:prstTxWarp prst="textNoShape">
              <a:avLst/>
            </a:prstTxWarp>
          </a:bodyPr>
          <a:lstStyle/>
          <a:p>
            <a:endParaRPr lang="en-US" dirty="0">
              <a:solidFill>
                <a:srgbClr val="00B9B3"/>
              </a:solidFill>
            </a:endParaRPr>
          </a:p>
        </p:txBody>
      </p:sp>
      <p:sp>
        <p:nvSpPr>
          <p:cNvPr id="3" name="文本框 2">
            <a:extLst>
              <a:ext uri="{FF2B5EF4-FFF2-40B4-BE49-F238E27FC236}">
                <a16:creationId xmlns:a16="http://schemas.microsoft.com/office/drawing/2014/main" id="{3CEBF5AF-57C1-462A-8C2C-A0C2318279B0}"/>
              </a:ext>
            </a:extLst>
          </p:cNvPr>
          <p:cNvSpPr txBox="1"/>
          <p:nvPr/>
        </p:nvSpPr>
        <p:spPr>
          <a:xfrm>
            <a:off x="2005878" y="2409723"/>
            <a:ext cx="577448" cy="246221"/>
          </a:xfrm>
          <a:prstGeom prst="rect">
            <a:avLst/>
          </a:prstGeom>
          <a:noFill/>
        </p:spPr>
        <p:txBody>
          <a:bodyPr wrap="square" rtlCol="0">
            <a:spAutoFit/>
          </a:bodyPr>
          <a:lstStyle/>
          <a:p>
            <a:r>
              <a:rPr lang="en-US" altLang="zh-CN" sz="1000" dirty="0"/>
              <a:t>^ - ^</a:t>
            </a:r>
            <a:endParaRPr lang="zh-CN" altLang="en-US" sz="1000" dirty="0"/>
          </a:p>
        </p:txBody>
      </p:sp>
    </p:spTree>
    <p:extLst>
      <p:ext uri="{BB962C8B-B14F-4D97-AF65-F5344CB8AC3E}">
        <p14:creationId xmlns:p14="http://schemas.microsoft.com/office/powerpoint/2010/main" val="23128985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r>
              <a:rPr lang="en-US" altLang="zh-CN" sz="1900" dirty="0">
                <a:solidFill>
                  <a:srgbClr val="FFFFFF"/>
                </a:solidFill>
                <a:latin typeface="Foundry Gridnik Medium"/>
                <a:ea typeface="宋体" pitchFamily="2" charset="-122"/>
              </a:rPr>
              <a:t> </a:t>
            </a:r>
            <a:r>
              <a:rPr lang="zh-CN" altLang="en-US" sz="1900" dirty="0">
                <a:solidFill>
                  <a:srgbClr val="FFFFFF"/>
                </a:solidFill>
                <a:latin typeface="Foundry Gridnik Medium"/>
                <a:ea typeface="宋体" pitchFamily="2" charset="-122"/>
              </a:rPr>
              <a:t>结束</a:t>
            </a:r>
            <a:endParaRPr lang="en-US" altLang="zh-CN" sz="1900" dirty="0">
              <a:solidFill>
                <a:srgbClr val="FFFFFF"/>
              </a:solidFill>
              <a:latin typeface="Foundry Gridnik Medium"/>
              <a:ea typeface="宋体" pitchFamily="2" charset="-122"/>
            </a:endParaRP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fld id="{259F4B34-A25D-4DEF-97BC-C4D92417BF9B}" type="slidenum">
              <a:rPr lang="en-US" altLang="zh-CN" sz="1000" smtClean="0">
                <a:solidFill>
                  <a:schemeClr val="bg1"/>
                </a:solidFill>
                <a:latin typeface="Arial" pitchFamily="34" charset="0"/>
                <a:cs typeface="Arial" pitchFamily="34" charset="0"/>
              </a:rPr>
              <a:pPr algn="ctr"/>
              <a:t>31</a:t>
            </a:fld>
            <a:endParaRPr lang="en-US" sz="10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528301"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dirty="0"/>
              <a:t>拜拜</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sp>
        <p:nvSpPr>
          <p:cNvPr id="2" name="文本框 1">
            <a:extLst>
              <a:ext uri="{FF2B5EF4-FFF2-40B4-BE49-F238E27FC236}">
                <a16:creationId xmlns:a16="http://schemas.microsoft.com/office/drawing/2014/main" id="{CC1BC504-D412-4615-BD34-B79834ABE9D1}"/>
              </a:ext>
            </a:extLst>
          </p:cNvPr>
          <p:cNvSpPr txBox="1"/>
          <p:nvPr/>
        </p:nvSpPr>
        <p:spPr>
          <a:xfrm>
            <a:off x="3360420" y="2644170"/>
            <a:ext cx="5109091" cy="1569660"/>
          </a:xfrm>
          <a:prstGeom prst="rect">
            <a:avLst/>
          </a:prstGeom>
          <a:noFill/>
        </p:spPr>
        <p:txBody>
          <a:bodyPr wrap="none" rtlCol="0">
            <a:spAutoFit/>
          </a:bodyPr>
          <a:lstStyle/>
          <a:p>
            <a:r>
              <a:rPr lang="zh-CN" altLang="en-US" sz="9600" b="1" dirty="0">
                <a:solidFill>
                  <a:srgbClr val="FF0000"/>
                </a:solidFill>
              </a:rPr>
              <a:t>谢谢观看</a:t>
            </a:r>
          </a:p>
        </p:txBody>
      </p:sp>
      <p:sp>
        <p:nvSpPr>
          <p:cNvPr id="7" name="文本框 6">
            <a:extLst>
              <a:ext uri="{FF2B5EF4-FFF2-40B4-BE49-F238E27FC236}">
                <a16:creationId xmlns:a16="http://schemas.microsoft.com/office/drawing/2014/main" id="{AFEF15C9-8020-4C76-B182-CCE7D7B06E9E}"/>
              </a:ext>
            </a:extLst>
          </p:cNvPr>
          <p:cNvSpPr txBox="1"/>
          <p:nvPr/>
        </p:nvSpPr>
        <p:spPr>
          <a:xfrm>
            <a:off x="7726680" y="4080510"/>
            <a:ext cx="2240357" cy="830997"/>
          </a:xfrm>
          <a:prstGeom prst="rect">
            <a:avLst/>
          </a:prstGeom>
          <a:noFill/>
        </p:spPr>
        <p:txBody>
          <a:bodyPr wrap="none" rtlCol="0">
            <a:spAutoFit/>
          </a:bodyPr>
          <a:lstStyle/>
          <a:p>
            <a:r>
              <a:rPr lang="en-US" altLang="zh-CN" sz="2400" dirty="0">
                <a:hlinkClick r:id="rId2"/>
              </a:rPr>
              <a:t>www.yuqiqi.top</a:t>
            </a:r>
            <a:endParaRPr lang="en-US" altLang="zh-CN" sz="2400" dirty="0"/>
          </a:p>
          <a:p>
            <a:endParaRPr lang="en-US" altLang="zh-CN" sz="2400" dirty="0"/>
          </a:p>
        </p:txBody>
      </p:sp>
    </p:spTree>
    <p:extLst>
      <p:ext uri="{BB962C8B-B14F-4D97-AF65-F5344CB8AC3E}">
        <p14:creationId xmlns:p14="http://schemas.microsoft.com/office/powerpoint/2010/main" val="3213311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云形标注 6"/>
          <p:cNvSpPr/>
          <p:nvPr/>
        </p:nvSpPr>
        <p:spPr>
          <a:xfrm>
            <a:off x="1943100" y="1290424"/>
            <a:ext cx="3390899" cy="1654308"/>
          </a:xfrm>
          <a:prstGeom prst="cloudCallout">
            <a:avLst>
              <a:gd name="adj1" fmla="val 43278"/>
              <a:gd name="adj2" fmla="val 111976"/>
            </a:avLst>
          </a:prstGeom>
          <a:solidFill>
            <a:srgbClr val="008780"/>
          </a:solidFill>
          <a:ln>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我们的一生要走向何方？</a:t>
            </a:r>
          </a:p>
        </p:txBody>
      </p:sp>
      <p:sp>
        <p:nvSpPr>
          <p:cNvPr id="42" name="云形标注 41"/>
          <p:cNvSpPr/>
          <p:nvPr/>
        </p:nvSpPr>
        <p:spPr>
          <a:xfrm>
            <a:off x="5736763" y="1002140"/>
            <a:ext cx="5180310" cy="2527302"/>
          </a:xfrm>
          <a:prstGeom prst="cloudCallout">
            <a:avLst>
              <a:gd name="adj1" fmla="val -48156"/>
              <a:gd name="adj2" fmla="val 85482"/>
            </a:avLst>
          </a:prstGeom>
          <a:solidFill>
            <a:srgbClr val="FFAD00"/>
          </a:solidFill>
          <a:ln>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dirty="0">
                <a:solidFill>
                  <a:prstClr val="white"/>
                </a:solidFill>
                <a:latin typeface="微软雅黑"/>
              </a:rPr>
              <a:t>确认目标之后可以解决这些问题吗？？？</a:t>
            </a:r>
            <a:endParaRPr lang="en-US" altLang="zh-CN" dirty="0">
              <a:solidFill>
                <a:prstClr val="white"/>
              </a:solidFill>
              <a:latin typeface="微软雅黑"/>
            </a:endParaRPr>
          </a:p>
          <a:p>
            <a:pPr>
              <a:lnSpc>
                <a:spcPct val="150000"/>
              </a:lnSpc>
            </a:pPr>
            <a:endParaRPr lang="zh-CN" altLang="en-US" dirty="0">
              <a:solidFill>
                <a:prstClr val="white"/>
              </a:solidFill>
              <a:latin typeface="微软雅黑"/>
            </a:endParaRPr>
          </a:p>
        </p:txBody>
      </p:sp>
      <p:sp>
        <p:nvSpPr>
          <p:cNvPr id="43" name="云形标注 42"/>
          <p:cNvSpPr/>
          <p:nvPr/>
        </p:nvSpPr>
        <p:spPr>
          <a:xfrm>
            <a:off x="7745801" y="3719148"/>
            <a:ext cx="3705840" cy="1749689"/>
          </a:xfrm>
          <a:prstGeom prst="cloudCallout">
            <a:avLst>
              <a:gd name="adj1" fmla="val -90438"/>
              <a:gd name="adj2" fmla="val 16950"/>
            </a:avLst>
          </a:prstGeom>
          <a:solidFill>
            <a:srgbClr val="FFAD00"/>
          </a:solidFill>
          <a:ln>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prstClr val="white"/>
                </a:solidFill>
              </a:rPr>
              <a:t>确立目标后会不会也心理困惑啊</a:t>
            </a:r>
          </a:p>
        </p:txBody>
      </p:sp>
      <p:sp>
        <p:nvSpPr>
          <p:cNvPr id="45" name="云形标注 44"/>
          <p:cNvSpPr/>
          <p:nvPr/>
        </p:nvSpPr>
        <p:spPr>
          <a:xfrm>
            <a:off x="914400" y="3844040"/>
            <a:ext cx="3114675" cy="1369198"/>
          </a:xfrm>
          <a:prstGeom prst="cloudCallout">
            <a:avLst>
              <a:gd name="adj1" fmla="val 81287"/>
              <a:gd name="adj2" fmla="val 16770"/>
            </a:avLst>
          </a:prstGeom>
          <a:solidFill>
            <a:srgbClr val="008780"/>
          </a:solidFill>
          <a:ln>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prstClr val="white"/>
                </a:solidFill>
                <a:latin typeface="微软雅黑"/>
              </a:rPr>
              <a:t>怎样才能实现个人最好的发展？</a:t>
            </a:r>
          </a:p>
        </p:txBody>
      </p:sp>
      <p:grpSp>
        <p:nvGrpSpPr>
          <p:cNvPr id="3" name="组合 2"/>
          <p:cNvGrpSpPr/>
          <p:nvPr/>
        </p:nvGrpSpPr>
        <p:grpSpPr>
          <a:xfrm>
            <a:off x="-19064" y="402198"/>
            <a:ext cx="12211083" cy="6581489"/>
            <a:chOff x="-19064" y="225735"/>
            <a:chExt cx="12211083" cy="6581489"/>
          </a:xfrm>
        </p:grpSpPr>
        <p:grpSp>
          <p:nvGrpSpPr>
            <p:cNvPr id="18" name="组合 17"/>
            <p:cNvGrpSpPr/>
            <p:nvPr/>
          </p:nvGrpSpPr>
          <p:grpSpPr>
            <a:xfrm>
              <a:off x="-19064" y="253534"/>
              <a:ext cx="12211083" cy="6553690"/>
              <a:chOff x="-19064" y="253534"/>
              <a:chExt cx="12211083" cy="6553690"/>
            </a:xfrm>
          </p:grpSpPr>
          <p:sp>
            <p:nvSpPr>
              <p:cNvPr id="19" name="Rectangle 11"/>
              <p:cNvSpPr>
                <a:spLocks noChangeArrowheads="1"/>
              </p:cNvSpPr>
              <p:nvPr/>
            </p:nvSpPr>
            <p:spPr bwMode="gray">
              <a:xfrm flipH="1">
                <a:off x="205524" y="255990"/>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r>
                  <a:rPr lang="en-US" altLang="zh-CN" sz="1900" dirty="0">
                    <a:solidFill>
                      <a:srgbClr val="FFFFFF"/>
                    </a:solidFill>
                    <a:latin typeface="Foundry Gridnik Medium"/>
                    <a:ea typeface="宋体" pitchFamily="2" charset="-122"/>
                  </a:rPr>
                  <a:t> </a:t>
                </a:r>
              </a:p>
            </p:txBody>
          </p:sp>
          <p:sp>
            <p:nvSpPr>
              <p:cNvPr id="20" name="Rectangle 7"/>
              <p:cNvSpPr>
                <a:spLocks noChangeArrowheads="1"/>
              </p:cNvSpPr>
              <p:nvPr/>
            </p:nvSpPr>
            <p:spPr bwMode="invGray">
              <a:xfrm flipH="1">
                <a:off x="97525" y="6501805"/>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21" name="Freeform 8"/>
              <p:cNvSpPr>
                <a:spLocks/>
              </p:cNvSpPr>
              <p:nvPr/>
            </p:nvSpPr>
            <p:spPr bwMode="invGray">
              <a:xfrm flipH="1">
                <a:off x="-19064" y="6501805"/>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22" name="Rectangle 13"/>
              <p:cNvSpPr/>
              <p:nvPr/>
            </p:nvSpPr>
            <p:spPr bwMode="invGray">
              <a:xfrm>
                <a:off x="107449" y="6445134"/>
                <a:ext cx="417695" cy="292364"/>
              </a:xfrm>
              <a:prstGeom prst="rect">
                <a:avLst/>
              </a:prstGeom>
            </p:spPr>
            <p:txBody>
              <a:bodyPr wrap="none" lIns="121896" tIns="60948" rIns="121896" bIns="60948">
                <a:spAutoFit/>
              </a:bodyPr>
              <a:lstStyle/>
              <a:p>
                <a:pPr algn="ctr"/>
                <a:fld id="{259F4B34-A25D-4DEF-97BC-C4D92417BF9B}" type="slidenum">
                  <a:rPr lang="en-US" sz="1100" smtClean="0">
                    <a:solidFill>
                      <a:schemeClr val="bg1"/>
                    </a:solidFill>
                    <a:latin typeface="Arial" pitchFamily="34" charset="0"/>
                    <a:cs typeface="Arial" pitchFamily="34" charset="0"/>
                  </a:rPr>
                  <a:pPr algn="ctr"/>
                  <a:t>4</a:t>
                </a:fld>
                <a:endParaRPr lang="en-US" sz="1100" dirty="0">
                  <a:solidFill>
                    <a:schemeClr val="bg1"/>
                  </a:solidFill>
                  <a:latin typeface="Arial" pitchFamily="34" charset="0"/>
                  <a:cs typeface="Arial" pitchFamily="34" charset="0"/>
                </a:endParaRPr>
              </a:p>
            </p:txBody>
          </p:sp>
          <p:sp>
            <p:nvSpPr>
              <p:cNvPr id="23" name="TextBox 10"/>
              <p:cNvSpPr txBox="1"/>
              <p:nvPr/>
            </p:nvSpPr>
            <p:spPr bwMode="black">
              <a:xfrm>
                <a:off x="512995" y="6450854"/>
                <a:ext cx="951494"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dirty="0"/>
                  <a:t>什么是成长</a:t>
                </a:r>
                <a:endParaRPr lang="en-US" sz="1100" dirty="0"/>
              </a:p>
            </p:txBody>
          </p:sp>
          <p:sp>
            <p:nvSpPr>
              <p:cNvPr id="24" name="Freeform 12"/>
              <p:cNvSpPr>
                <a:spLocks/>
              </p:cNvSpPr>
              <p:nvPr/>
            </p:nvSpPr>
            <p:spPr bwMode="gray">
              <a:xfrm>
                <a:off x="19" y="253534"/>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grpSp>
        <p:sp>
          <p:nvSpPr>
            <p:cNvPr id="4" name="文本框 3"/>
            <p:cNvSpPr txBox="1"/>
            <p:nvPr/>
          </p:nvSpPr>
          <p:spPr>
            <a:xfrm>
              <a:off x="205515" y="225735"/>
              <a:ext cx="9519052" cy="707886"/>
            </a:xfrm>
            <a:prstGeom prst="rect">
              <a:avLst/>
            </a:prstGeom>
            <a:noFill/>
          </p:spPr>
          <p:txBody>
            <a:bodyPr wrap="square" rtlCol="0">
              <a:spAutoFit/>
            </a:bodyPr>
            <a:lstStyle/>
            <a:p>
              <a:r>
                <a:rPr lang="zh-CN" altLang="en-US" sz="4000" dirty="0">
                  <a:solidFill>
                    <a:prstClr val="white"/>
                  </a:solidFill>
                  <a:latin typeface="微软雅黑"/>
                </a:rPr>
                <a:t>人格发展八阶段论</a:t>
              </a:r>
              <a:r>
                <a:rPr lang="zh-CN" altLang="en-US" sz="4000" dirty="0">
                  <a:solidFill>
                    <a:schemeClr val="bg1"/>
                  </a:solidFill>
                </a:rPr>
                <a:t>与大学生的心理成长</a:t>
              </a:r>
              <a:endParaRPr lang="zh-CN" altLang="en-US" sz="2400" dirty="0">
                <a:solidFill>
                  <a:schemeClr val="bg1"/>
                </a:solidFill>
                <a:latin typeface="方正正准黑简体" panose="02000000000000000000" pitchFamily="2" charset="-122"/>
                <a:ea typeface="方正正准黑简体" panose="02000000000000000000" pitchFamily="2" charset="-122"/>
              </a:endParaRPr>
            </a:p>
          </p:txBody>
        </p:sp>
      </p:gr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8800" y="4027400"/>
            <a:ext cx="3243353" cy="2810500"/>
          </a:xfrm>
          <a:prstGeom prst="rect">
            <a:avLst/>
          </a:prstGeom>
        </p:spPr>
      </p:pic>
    </p:spTree>
    <p:extLst>
      <p:ext uri="{BB962C8B-B14F-4D97-AF65-F5344CB8AC3E}">
        <p14:creationId xmlns:p14="http://schemas.microsoft.com/office/powerpoint/2010/main" val="1093305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500" fill="hold"/>
                                        <p:tgtEl>
                                          <p:spTgt spid="45"/>
                                        </p:tgtEl>
                                        <p:attrNameLst>
                                          <p:attrName>ppt_x</p:attrName>
                                        </p:attrNameLst>
                                      </p:cBhvr>
                                      <p:tavLst>
                                        <p:tav tm="0">
                                          <p:val>
                                            <p:strVal val="0-#ppt_w/2"/>
                                          </p:val>
                                        </p:tav>
                                        <p:tav tm="100000">
                                          <p:val>
                                            <p:strVal val="#ppt_x"/>
                                          </p:val>
                                        </p:tav>
                                      </p:tavLst>
                                    </p:anim>
                                    <p:anim calcmode="lin" valueType="num">
                                      <p:cBhvr additive="base">
                                        <p:cTn id="13"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ppt_x"/>
                                          </p:val>
                                        </p:tav>
                                        <p:tav tm="100000">
                                          <p:val>
                                            <p:strVal val="#ppt_x"/>
                                          </p:val>
                                        </p:tav>
                                      </p:tavLst>
                                    </p:anim>
                                    <p:anim calcmode="lin" valueType="num">
                                      <p:cBhvr additive="base">
                                        <p:cTn id="19" dur="500" fill="hold"/>
                                        <p:tgtEl>
                                          <p:spTgt spid="42"/>
                                        </p:tgtEl>
                                        <p:attrNameLst>
                                          <p:attrName>ppt_y</p:attrName>
                                        </p:attrNameLst>
                                      </p:cBhvr>
                                      <p:tavLst>
                                        <p:tav tm="0">
                                          <p:val>
                                            <p:strVal val="1+#ppt_h/2"/>
                                          </p:val>
                                        </p:tav>
                                        <p:tav tm="100000">
                                          <p:val>
                                            <p:strVal val="#ppt_y"/>
                                          </p:val>
                                        </p:tav>
                                      </p:tavLst>
                                    </p:anim>
                                  </p:childTnLst>
                                </p:cTn>
                              </p:par>
                            </p:childTnLst>
                          </p:cTn>
                        </p:par>
                        <p:par>
                          <p:cTn id="20" fill="hold">
                            <p:stCondLst>
                              <p:cond delay="500"/>
                            </p:stCondLst>
                            <p:childTnLst>
                              <p:par>
                                <p:cTn id="21" presetID="2" presetClass="entr" presetSubtype="4" fill="hold" grpId="0" nodeType="afterEffect">
                                  <p:stCondLst>
                                    <p:cond delay="30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2" grpId="0" animBg="1"/>
      <p:bldP spid="43"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r>
              <a:rPr lang="zh-CN" altLang="en-US" sz="4000" dirty="0">
                <a:solidFill>
                  <a:schemeClr val="bg1"/>
                </a:solidFill>
              </a:rPr>
              <a:t>人格发展八阶段论</a:t>
            </a:r>
            <a:endParaRPr lang="en-US" altLang="zh-CN" sz="4000" dirty="0">
              <a:solidFill>
                <a:srgbClr val="FFFFFF"/>
              </a:solidFill>
              <a:latin typeface="Foundry Gridnik Medium"/>
              <a:ea typeface="宋体" pitchFamily="2" charset="-122"/>
            </a:endParaRP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fld id="{259F4B34-A25D-4DEF-97BC-C4D92417BF9B}" type="slidenum">
              <a:rPr lang="en-US" altLang="zh-CN" sz="1000" smtClean="0">
                <a:solidFill>
                  <a:schemeClr val="bg1"/>
                </a:solidFill>
                <a:latin typeface="Arial" pitchFamily="34" charset="0"/>
                <a:cs typeface="Arial" pitchFamily="34" charset="0"/>
              </a:rPr>
              <a:pPr algn="ctr"/>
              <a:t>5</a:t>
            </a:fld>
            <a:endParaRPr lang="en-US" altLang="zh-CN" sz="1000" dirty="0">
              <a:solidFill>
                <a:schemeClr val="bg1"/>
              </a:solidFill>
              <a:latin typeface="Arial" pitchFamily="34" charset="0"/>
              <a:cs typeface="Arial" pitchFamily="34" charset="0"/>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528301"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sz="1100" dirty="0"/>
              <a:t>困惑</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pic>
        <p:nvPicPr>
          <p:cNvPr id="10" name="图片 9">
            <a:extLst>
              <a:ext uri="{FF2B5EF4-FFF2-40B4-BE49-F238E27FC236}">
                <a16:creationId xmlns:a16="http://schemas.microsoft.com/office/drawing/2014/main" id="{01A486FB-3E3A-4B0A-9DD8-8EB2C024329C}"/>
              </a:ext>
            </a:extLst>
          </p:cNvPr>
          <p:cNvPicPr>
            <a:picLocks noChangeAspect="1"/>
          </p:cNvPicPr>
          <p:nvPr/>
        </p:nvPicPr>
        <p:blipFill rotWithShape="1">
          <a:blip r:embed="rId2"/>
          <a:srcRect l="7735"/>
          <a:stretch/>
        </p:blipFill>
        <p:spPr>
          <a:xfrm>
            <a:off x="-10160" y="970015"/>
            <a:ext cx="6238280" cy="4443485"/>
          </a:xfrm>
          <a:prstGeom prst="rect">
            <a:avLst/>
          </a:prstGeom>
        </p:spPr>
      </p:pic>
      <p:pic>
        <p:nvPicPr>
          <p:cNvPr id="7" name="图片 6">
            <a:extLst>
              <a:ext uri="{FF2B5EF4-FFF2-40B4-BE49-F238E27FC236}">
                <a16:creationId xmlns:a16="http://schemas.microsoft.com/office/drawing/2014/main" id="{CAE85148-2D3B-45E7-AEFE-89037042D072}"/>
              </a:ext>
            </a:extLst>
          </p:cNvPr>
          <p:cNvPicPr>
            <a:picLocks noChangeAspect="1"/>
          </p:cNvPicPr>
          <p:nvPr/>
        </p:nvPicPr>
        <p:blipFill rotWithShape="1">
          <a:blip r:embed="rId3"/>
          <a:srcRect l="7584" r="5118"/>
          <a:stretch/>
        </p:blipFill>
        <p:spPr>
          <a:xfrm>
            <a:off x="6184278" y="2390380"/>
            <a:ext cx="6007722" cy="4467620"/>
          </a:xfrm>
          <a:prstGeom prst="rect">
            <a:avLst/>
          </a:prstGeom>
        </p:spPr>
      </p:pic>
    </p:spTree>
    <p:extLst>
      <p:ext uri="{BB962C8B-B14F-4D97-AF65-F5344CB8AC3E}">
        <p14:creationId xmlns:p14="http://schemas.microsoft.com/office/powerpoint/2010/main" val="565801196"/>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496"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nSpc>
                <a:spcPct val="150000"/>
              </a:lnSpc>
            </a:pPr>
            <a:r>
              <a:rPr lang="zh-CN" altLang="en-US" sz="3200" dirty="0">
                <a:solidFill>
                  <a:schemeClr val="bg1"/>
                </a:solidFill>
              </a:rPr>
              <a:t>人格发展八阶段论</a:t>
            </a:r>
            <a:endParaRPr lang="zh-CN" altLang="en-US" sz="3200" dirty="0">
              <a:solidFill>
                <a:prstClr val="white"/>
              </a:solidFill>
              <a:latin typeface="微软雅黑"/>
            </a:endParaRP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71796"/>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951494"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dirty="0"/>
              <a:t>什么是成长</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sp>
        <p:nvSpPr>
          <p:cNvPr id="9" name="文本框 8">
            <a:extLst>
              <a:ext uri="{FF2B5EF4-FFF2-40B4-BE49-F238E27FC236}">
                <a16:creationId xmlns:a16="http://schemas.microsoft.com/office/drawing/2014/main" id="{DAA24CD9-E006-4A6A-918A-0C9B43561BE5}"/>
              </a:ext>
            </a:extLst>
          </p:cNvPr>
          <p:cNvSpPr txBox="1"/>
          <p:nvPr/>
        </p:nvSpPr>
        <p:spPr>
          <a:xfrm>
            <a:off x="782320" y="1849120"/>
            <a:ext cx="10403840" cy="3785652"/>
          </a:xfrm>
          <a:prstGeom prst="rect">
            <a:avLst/>
          </a:prstGeom>
          <a:noFill/>
        </p:spPr>
        <p:txBody>
          <a:bodyPr wrap="square" rtlCol="0">
            <a:spAutoFit/>
          </a:bodyPr>
          <a:lstStyle/>
          <a:p>
            <a:r>
              <a:rPr lang="zh-CN" altLang="en-US" sz="4000" dirty="0">
                <a:solidFill>
                  <a:schemeClr val="tx1">
                    <a:lumMod val="95000"/>
                    <a:lumOff val="5000"/>
                  </a:schemeClr>
                </a:solidFill>
              </a:rPr>
              <a:t>我们从埃里克森人格发展八阶段理论可以看到，</a:t>
            </a:r>
            <a:r>
              <a:rPr lang="zh-CN" altLang="en-US" sz="4000" dirty="0">
                <a:solidFill>
                  <a:srgbClr val="FF0000"/>
                </a:solidFill>
              </a:rPr>
              <a:t>人生是一个长长的链条，环环相扣</a:t>
            </a:r>
            <a:r>
              <a:rPr lang="en-US" altLang="zh-CN" sz="4000" dirty="0">
                <a:solidFill>
                  <a:srgbClr val="FF0000"/>
                </a:solidFill>
              </a:rPr>
              <a:t>,</a:t>
            </a:r>
            <a:r>
              <a:rPr lang="zh-CN" altLang="en-US" sz="4000" dirty="0">
                <a:solidFill>
                  <a:srgbClr val="FF0000"/>
                </a:solidFill>
              </a:rPr>
              <a:t>哪个环节出了问题，都会影响下一个环节</a:t>
            </a:r>
            <a:r>
              <a:rPr lang="zh-CN" altLang="en-US" sz="4000" dirty="0"/>
              <a:t>。</a:t>
            </a:r>
            <a:r>
              <a:rPr lang="zh-CN" altLang="en-US" sz="4000" dirty="0">
                <a:solidFill>
                  <a:schemeClr val="tx1">
                    <a:lumMod val="95000"/>
                    <a:lumOff val="5000"/>
                  </a:schemeClr>
                </a:solidFill>
              </a:rPr>
              <a:t>所以，</a:t>
            </a:r>
            <a:r>
              <a:rPr lang="zh-CN" altLang="en-US" sz="4000" dirty="0">
                <a:solidFill>
                  <a:schemeClr val="accent4"/>
                </a:solidFill>
              </a:rPr>
              <a:t>一个有远见的青年人，要能未雨绸缪，在做人生计划的时候要有远见卓识，以使自己的人生充实而完满。</a:t>
            </a:r>
          </a:p>
        </p:txBody>
      </p:sp>
    </p:spTree>
    <p:extLst>
      <p:ext uri="{BB962C8B-B14F-4D97-AF65-F5344CB8AC3E}">
        <p14:creationId xmlns:p14="http://schemas.microsoft.com/office/powerpoint/2010/main" val="1293676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916033" y="3265403"/>
            <a:ext cx="6469686" cy="540000"/>
            <a:chOff x="2745313" y="3204098"/>
            <a:chExt cx="5620759" cy="540000"/>
          </a:xfrm>
        </p:grpSpPr>
        <p:sp>
          <p:nvSpPr>
            <p:cNvPr id="6" name="矩形 5"/>
            <p:cNvSpPr/>
            <p:nvPr/>
          </p:nvSpPr>
          <p:spPr>
            <a:xfrm rot="20580000">
              <a:off x="2745313" y="3204098"/>
              <a:ext cx="5616000" cy="540000"/>
            </a:xfrm>
            <a:prstGeom prst="rect">
              <a:avLst/>
            </a:prstGeom>
            <a:solidFill>
              <a:srgbClr val="7F7F7F"/>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innerShdw blurRad="63500" dist="50800" dir="13500000">
                    <a:prstClr val="black">
                      <a:alpha val="50000"/>
                    </a:prstClr>
                  </a:innerShdw>
                </a:effectLst>
              </a:endParaRPr>
            </a:p>
          </p:txBody>
        </p:sp>
        <p:sp>
          <p:nvSpPr>
            <p:cNvPr id="7" name="文本框 6"/>
            <p:cNvSpPr txBox="1"/>
            <p:nvPr/>
          </p:nvSpPr>
          <p:spPr>
            <a:xfrm rot="20580000">
              <a:off x="2829958" y="3243265"/>
              <a:ext cx="5536114" cy="461665"/>
            </a:xfrm>
            <a:prstGeom prst="rect">
              <a:avLst/>
            </a:prstGeom>
            <a:noFill/>
          </p:spPr>
          <p:txBody>
            <a:bodyPr wrap="none" rtlCol="0">
              <a:spAutoFit/>
            </a:bodyPr>
            <a:lstStyle/>
            <a:p>
              <a:pPr algn="just"/>
              <a:r>
                <a:rPr lang="zh-CN" altLang="en-US" sz="2400" b="1" dirty="0">
                  <a:gradFill>
                    <a:gsLst>
                      <a:gs pos="0">
                        <a:srgbClr val="BFC6CE"/>
                      </a:gs>
                      <a:gs pos="100000">
                        <a:srgbClr val="DDE0E5"/>
                      </a:gs>
                    </a:gsLst>
                    <a:lin ang="20400000" scaled="0"/>
                  </a:gradFill>
                  <a:effectLst>
                    <a:outerShdw blurRad="50800" dist="38100" dir="8100000" algn="tr" rotWithShape="0">
                      <a:prstClr val="black">
                        <a:alpha val="40000"/>
                      </a:prstClr>
                    </a:outerShdw>
                  </a:effectLst>
                  <a:latin typeface="方正正准黑简体" panose="02000000000000000000" pitchFamily="2" charset="-122"/>
                  <a:ea typeface="方正正准黑简体" panose="02000000000000000000" pitchFamily="2" charset="-122"/>
                </a:rPr>
                <a:t>人与人是可以不一样的，你选择成为哪一种？</a:t>
              </a:r>
            </a:p>
          </p:txBody>
        </p:sp>
      </p:grpSp>
      <p:grpSp>
        <p:nvGrpSpPr>
          <p:cNvPr id="11" name="组合 10"/>
          <p:cNvGrpSpPr/>
          <p:nvPr/>
        </p:nvGrpSpPr>
        <p:grpSpPr>
          <a:xfrm rot="222487">
            <a:off x="9400661" y="2988535"/>
            <a:ext cx="2052637" cy="2624138"/>
            <a:chOff x="7132976" y="3262786"/>
            <a:chExt cx="2052637" cy="2624138"/>
          </a:xfrm>
        </p:grpSpPr>
        <p:sp>
          <p:nvSpPr>
            <p:cNvPr id="8" name="任意多边形 7"/>
            <p:cNvSpPr/>
            <p:nvPr/>
          </p:nvSpPr>
          <p:spPr>
            <a:xfrm>
              <a:off x="7132976" y="3262786"/>
              <a:ext cx="2052637" cy="2624138"/>
            </a:xfrm>
            <a:custGeom>
              <a:avLst/>
              <a:gdLst>
                <a:gd name="connsiteX0" fmla="*/ 571500 w 2052637"/>
                <a:gd name="connsiteY0" fmla="*/ 95250 h 2624138"/>
                <a:gd name="connsiteX1" fmla="*/ 309562 w 2052637"/>
                <a:gd name="connsiteY1" fmla="*/ 309563 h 2624138"/>
                <a:gd name="connsiteX2" fmla="*/ 266700 w 2052637"/>
                <a:gd name="connsiteY2" fmla="*/ 481013 h 2624138"/>
                <a:gd name="connsiteX3" fmla="*/ 171450 w 2052637"/>
                <a:gd name="connsiteY3" fmla="*/ 695325 h 2624138"/>
                <a:gd name="connsiteX4" fmla="*/ 161925 w 2052637"/>
                <a:gd name="connsiteY4" fmla="*/ 909638 h 2624138"/>
                <a:gd name="connsiteX5" fmla="*/ 219075 w 2052637"/>
                <a:gd name="connsiteY5" fmla="*/ 1042988 h 2624138"/>
                <a:gd name="connsiteX6" fmla="*/ 190500 w 2052637"/>
                <a:gd name="connsiteY6" fmla="*/ 1095375 h 2624138"/>
                <a:gd name="connsiteX7" fmla="*/ 14287 w 2052637"/>
                <a:gd name="connsiteY7" fmla="*/ 1314450 h 2624138"/>
                <a:gd name="connsiteX8" fmla="*/ 0 w 2052637"/>
                <a:gd name="connsiteY8" fmla="*/ 1347788 h 2624138"/>
                <a:gd name="connsiteX9" fmla="*/ 14287 w 2052637"/>
                <a:gd name="connsiteY9" fmla="*/ 1404938 h 2624138"/>
                <a:gd name="connsiteX10" fmla="*/ 147637 w 2052637"/>
                <a:gd name="connsiteY10" fmla="*/ 1519238 h 2624138"/>
                <a:gd name="connsiteX11" fmla="*/ 147637 w 2052637"/>
                <a:gd name="connsiteY11" fmla="*/ 1576388 h 2624138"/>
                <a:gd name="connsiteX12" fmla="*/ 128587 w 2052637"/>
                <a:gd name="connsiteY12" fmla="*/ 1614488 h 2624138"/>
                <a:gd name="connsiteX13" fmla="*/ 171450 w 2052637"/>
                <a:gd name="connsiteY13" fmla="*/ 1676400 h 2624138"/>
                <a:gd name="connsiteX14" fmla="*/ 161925 w 2052637"/>
                <a:gd name="connsiteY14" fmla="*/ 1747838 h 2624138"/>
                <a:gd name="connsiteX15" fmla="*/ 228600 w 2052637"/>
                <a:gd name="connsiteY15" fmla="*/ 1814513 h 2624138"/>
                <a:gd name="connsiteX16" fmla="*/ 233362 w 2052637"/>
                <a:gd name="connsiteY16" fmla="*/ 1985963 h 2624138"/>
                <a:gd name="connsiteX17" fmla="*/ 223837 w 2052637"/>
                <a:gd name="connsiteY17" fmla="*/ 2033588 h 2624138"/>
                <a:gd name="connsiteX18" fmla="*/ 319087 w 2052637"/>
                <a:gd name="connsiteY18" fmla="*/ 2128838 h 2624138"/>
                <a:gd name="connsiteX19" fmla="*/ 642937 w 2052637"/>
                <a:gd name="connsiteY19" fmla="*/ 2124075 h 2624138"/>
                <a:gd name="connsiteX20" fmla="*/ 733425 w 2052637"/>
                <a:gd name="connsiteY20" fmla="*/ 2314575 h 2624138"/>
                <a:gd name="connsiteX21" fmla="*/ 866775 w 2052637"/>
                <a:gd name="connsiteY21" fmla="*/ 2600325 h 2624138"/>
                <a:gd name="connsiteX22" fmla="*/ 1100137 w 2052637"/>
                <a:gd name="connsiteY22" fmla="*/ 2624138 h 2624138"/>
                <a:gd name="connsiteX23" fmla="*/ 1304925 w 2052637"/>
                <a:gd name="connsiteY23" fmla="*/ 2619375 h 2624138"/>
                <a:gd name="connsiteX24" fmla="*/ 1528762 w 2052637"/>
                <a:gd name="connsiteY24" fmla="*/ 2609850 h 2624138"/>
                <a:gd name="connsiteX25" fmla="*/ 1838325 w 2052637"/>
                <a:gd name="connsiteY25" fmla="*/ 2524125 h 2624138"/>
                <a:gd name="connsiteX26" fmla="*/ 1857375 w 2052637"/>
                <a:gd name="connsiteY26" fmla="*/ 2405063 h 2624138"/>
                <a:gd name="connsiteX27" fmla="*/ 1747837 w 2052637"/>
                <a:gd name="connsiteY27" fmla="*/ 1914525 h 2624138"/>
                <a:gd name="connsiteX28" fmla="*/ 1743075 w 2052637"/>
                <a:gd name="connsiteY28" fmla="*/ 1643063 h 2624138"/>
                <a:gd name="connsiteX29" fmla="*/ 2033587 w 2052637"/>
                <a:gd name="connsiteY29" fmla="*/ 1128713 h 2624138"/>
                <a:gd name="connsiteX30" fmla="*/ 2052637 w 2052637"/>
                <a:gd name="connsiteY30" fmla="*/ 923925 h 2624138"/>
                <a:gd name="connsiteX31" fmla="*/ 2000250 w 2052637"/>
                <a:gd name="connsiteY31" fmla="*/ 614363 h 2624138"/>
                <a:gd name="connsiteX32" fmla="*/ 1809750 w 2052637"/>
                <a:gd name="connsiteY32" fmla="*/ 300038 h 2624138"/>
                <a:gd name="connsiteX33" fmla="*/ 1481137 w 2052637"/>
                <a:gd name="connsiteY33" fmla="*/ 85725 h 2624138"/>
                <a:gd name="connsiteX34" fmla="*/ 976312 w 2052637"/>
                <a:gd name="connsiteY34" fmla="*/ 0 h 2624138"/>
                <a:gd name="connsiteX35" fmla="*/ 828675 w 2052637"/>
                <a:gd name="connsiteY35" fmla="*/ 33338 h 2624138"/>
                <a:gd name="connsiteX36" fmla="*/ 571500 w 2052637"/>
                <a:gd name="connsiteY36" fmla="*/ 95250 h 26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052637" h="2624138">
                  <a:moveTo>
                    <a:pt x="571500" y="95250"/>
                  </a:moveTo>
                  <a:lnTo>
                    <a:pt x="309562" y="309563"/>
                  </a:lnTo>
                  <a:lnTo>
                    <a:pt x="266700" y="481013"/>
                  </a:lnTo>
                  <a:lnTo>
                    <a:pt x="171450" y="695325"/>
                  </a:lnTo>
                  <a:lnTo>
                    <a:pt x="161925" y="909638"/>
                  </a:lnTo>
                  <a:lnTo>
                    <a:pt x="219075" y="1042988"/>
                  </a:lnTo>
                  <a:lnTo>
                    <a:pt x="190500" y="1095375"/>
                  </a:lnTo>
                  <a:lnTo>
                    <a:pt x="14287" y="1314450"/>
                  </a:lnTo>
                  <a:lnTo>
                    <a:pt x="0" y="1347788"/>
                  </a:lnTo>
                  <a:lnTo>
                    <a:pt x="14287" y="1404938"/>
                  </a:lnTo>
                  <a:lnTo>
                    <a:pt x="147637" y="1519238"/>
                  </a:lnTo>
                  <a:lnTo>
                    <a:pt x="147637" y="1576388"/>
                  </a:lnTo>
                  <a:lnTo>
                    <a:pt x="128587" y="1614488"/>
                  </a:lnTo>
                  <a:lnTo>
                    <a:pt x="171450" y="1676400"/>
                  </a:lnTo>
                  <a:lnTo>
                    <a:pt x="161925" y="1747838"/>
                  </a:lnTo>
                  <a:lnTo>
                    <a:pt x="228600" y="1814513"/>
                  </a:lnTo>
                  <a:lnTo>
                    <a:pt x="233362" y="1985963"/>
                  </a:lnTo>
                  <a:lnTo>
                    <a:pt x="223837" y="2033588"/>
                  </a:lnTo>
                  <a:lnTo>
                    <a:pt x="319087" y="2128838"/>
                  </a:lnTo>
                  <a:lnTo>
                    <a:pt x="642937" y="2124075"/>
                  </a:lnTo>
                  <a:lnTo>
                    <a:pt x="733425" y="2314575"/>
                  </a:lnTo>
                  <a:lnTo>
                    <a:pt x="866775" y="2600325"/>
                  </a:lnTo>
                  <a:lnTo>
                    <a:pt x="1100137" y="2624138"/>
                  </a:lnTo>
                  <a:lnTo>
                    <a:pt x="1304925" y="2619375"/>
                  </a:lnTo>
                  <a:lnTo>
                    <a:pt x="1528762" y="2609850"/>
                  </a:lnTo>
                  <a:lnTo>
                    <a:pt x="1838325" y="2524125"/>
                  </a:lnTo>
                  <a:lnTo>
                    <a:pt x="1857375" y="2405063"/>
                  </a:lnTo>
                  <a:lnTo>
                    <a:pt x="1747837" y="1914525"/>
                  </a:lnTo>
                  <a:cubicBezTo>
                    <a:pt x="1746250" y="1824038"/>
                    <a:pt x="1744662" y="1733550"/>
                    <a:pt x="1743075" y="1643063"/>
                  </a:cubicBezTo>
                  <a:lnTo>
                    <a:pt x="2033587" y="1128713"/>
                  </a:lnTo>
                  <a:lnTo>
                    <a:pt x="2052637" y="923925"/>
                  </a:lnTo>
                  <a:lnTo>
                    <a:pt x="2000250" y="614363"/>
                  </a:lnTo>
                  <a:lnTo>
                    <a:pt x="1809750" y="300038"/>
                  </a:lnTo>
                  <a:lnTo>
                    <a:pt x="1481137" y="85725"/>
                  </a:lnTo>
                  <a:lnTo>
                    <a:pt x="976312" y="0"/>
                  </a:lnTo>
                  <a:lnTo>
                    <a:pt x="828675" y="33338"/>
                  </a:lnTo>
                  <a:lnTo>
                    <a:pt x="571500" y="95250"/>
                  </a:lnTo>
                  <a:close/>
                </a:path>
              </a:pathLst>
            </a:custGeom>
            <a:gradFill flip="none" rotWithShape="1">
              <a:gsLst>
                <a:gs pos="0">
                  <a:schemeClr val="bg1">
                    <a:lumMod val="95000"/>
                  </a:schemeClr>
                </a:gs>
                <a:gs pos="100000">
                  <a:srgbClr val="E5E5E5"/>
                </a:gs>
              </a:gsLst>
              <a:lin ang="0" scaled="1"/>
              <a:tileRect/>
            </a:gradFill>
            <a:ln>
              <a:noFill/>
            </a:ln>
            <a:effectLst>
              <a:outerShdw blurRad="1905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339537">
              <a:off x="7574373" y="3456885"/>
              <a:ext cx="1418093" cy="1029070"/>
            </a:xfrm>
            <a:prstGeom prst="ellipse">
              <a:avLst/>
            </a:prstGeom>
            <a:gradFill flip="none" rotWithShape="1">
              <a:gsLst>
                <a:gs pos="0">
                  <a:srgbClr val="D8D7DC"/>
                </a:gs>
                <a:gs pos="100000">
                  <a:srgbClr val="A7A7A5"/>
                </a:gs>
              </a:gsLst>
              <a:path path="circle">
                <a:fillToRect l="50000" t="50000" r="50000" b="50000"/>
              </a:path>
              <a:tileRect/>
            </a:gradFill>
            <a:ln>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844839" y="3509755"/>
              <a:ext cx="877163" cy="923330"/>
            </a:xfrm>
            <a:prstGeom prst="rect">
              <a:avLst/>
            </a:prstGeom>
            <a:noFill/>
          </p:spPr>
          <p:txBody>
            <a:bodyPr wrap="none" rtlCol="0">
              <a:spAutoFit/>
            </a:bodyPr>
            <a:lstStyle/>
            <a:p>
              <a:r>
                <a:rPr lang="zh-CN" altLang="en-US" sz="5400" dirty="0">
                  <a:solidFill>
                    <a:srgbClr val="FFAD00"/>
                  </a:solidFill>
                  <a:effectLst>
                    <a:outerShdw blurRad="50800" dist="38100" algn="l" rotWithShape="0">
                      <a:prstClr val="black">
                        <a:alpha val="40000"/>
                      </a:prstClr>
                    </a:outerShdw>
                  </a:effectLst>
                </a:rPr>
                <a:t>！</a:t>
              </a:r>
            </a:p>
          </p:txBody>
        </p:sp>
      </p:grpSp>
      <p:grpSp>
        <p:nvGrpSpPr>
          <p:cNvPr id="17" name="组合 16"/>
          <p:cNvGrpSpPr/>
          <p:nvPr/>
        </p:nvGrpSpPr>
        <p:grpSpPr>
          <a:xfrm flipH="1">
            <a:off x="587304" y="1754607"/>
            <a:ext cx="2052637" cy="2624138"/>
            <a:chOff x="7132976" y="3262786"/>
            <a:chExt cx="2052637" cy="2624138"/>
          </a:xfrm>
        </p:grpSpPr>
        <p:sp>
          <p:nvSpPr>
            <p:cNvPr id="18" name="任意多边形 17"/>
            <p:cNvSpPr/>
            <p:nvPr/>
          </p:nvSpPr>
          <p:spPr>
            <a:xfrm>
              <a:off x="7132976" y="3262786"/>
              <a:ext cx="2052637" cy="2624138"/>
            </a:xfrm>
            <a:custGeom>
              <a:avLst/>
              <a:gdLst>
                <a:gd name="connsiteX0" fmla="*/ 571500 w 2052637"/>
                <a:gd name="connsiteY0" fmla="*/ 95250 h 2624138"/>
                <a:gd name="connsiteX1" fmla="*/ 309562 w 2052637"/>
                <a:gd name="connsiteY1" fmla="*/ 309563 h 2624138"/>
                <a:gd name="connsiteX2" fmla="*/ 266700 w 2052637"/>
                <a:gd name="connsiteY2" fmla="*/ 481013 h 2624138"/>
                <a:gd name="connsiteX3" fmla="*/ 171450 w 2052637"/>
                <a:gd name="connsiteY3" fmla="*/ 695325 h 2624138"/>
                <a:gd name="connsiteX4" fmla="*/ 161925 w 2052637"/>
                <a:gd name="connsiteY4" fmla="*/ 909638 h 2624138"/>
                <a:gd name="connsiteX5" fmla="*/ 219075 w 2052637"/>
                <a:gd name="connsiteY5" fmla="*/ 1042988 h 2624138"/>
                <a:gd name="connsiteX6" fmla="*/ 190500 w 2052637"/>
                <a:gd name="connsiteY6" fmla="*/ 1095375 h 2624138"/>
                <a:gd name="connsiteX7" fmla="*/ 14287 w 2052637"/>
                <a:gd name="connsiteY7" fmla="*/ 1314450 h 2624138"/>
                <a:gd name="connsiteX8" fmla="*/ 0 w 2052637"/>
                <a:gd name="connsiteY8" fmla="*/ 1347788 h 2624138"/>
                <a:gd name="connsiteX9" fmla="*/ 14287 w 2052637"/>
                <a:gd name="connsiteY9" fmla="*/ 1404938 h 2624138"/>
                <a:gd name="connsiteX10" fmla="*/ 147637 w 2052637"/>
                <a:gd name="connsiteY10" fmla="*/ 1519238 h 2624138"/>
                <a:gd name="connsiteX11" fmla="*/ 147637 w 2052637"/>
                <a:gd name="connsiteY11" fmla="*/ 1576388 h 2624138"/>
                <a:gd name="connsiteX12" fmla="*/ 128587 w 2052637"/>
                <a:gd name="connsiteY12" fmla="*/ 1614488 h 2624138"/>
                <a:gd name="connsiteX13" fmla="*/ 171450 w 2052637"/>
                <a:gd name="connsiteY13" fmla="*/ 1676400 h 2624138"/>
                <a:gd name="connsiteX14" fmla="*/ 161925 w 2052637"/>
                <a:gd name="connsiteY14" fmla="*/ 1747838 h 2624138"/>
                <a:gd name="connsiteX15" fmla="*/ 228600 w 2052637"/>
                <a:gd name="connsiteY15" fmla="*/ 1814513 h 2624138"/>
                <a:gd name="connsiteX16" fmla="*/ 233362 w 2052637"/>
                <a:gd name="connsiteY16" fmla="*/ 1985963 h 2624138"/>
                <a:gd name="connsiteX17" fmla="*/ 223837 w 2052637"/>
                <a:gd name="connsiteY17" fmla="*/ 2033588 h 2624138"/>
                <a:gd name="connsiteX18" fmla="*/ 319087 w 2052637"/>
                <a:gd name="connsiteY18" fmla="*/ 2128838 h 2624138"/>
                <a:gd name="connsiteX19" fmla="*/ 642937 w 2052637"/>
                <a:gd name="connsiteY19" fmla="*/ 2124075 h 2624138"/>
                <a:gd name="connsiteX20" fmla="*/ 733425 w 2052637"/>
                <a:gd name="connsiteY20" fmla="*/ 2314575 h 2624138"/>
                <a:gd name="connsiteX21" fmla="*/ 866775 w 2052637"/>
                <a:gd name="connsiteY21" fmla="*/ 2600325 h 2624138"/>
                <a:gd name="connsiteX22" fmla="*/ 1100137 w 2052637"/>
                <a:gd name="connsiteY22" fmla="*/ 2624138 h 2624138"/>
                <a:gd name="connsiteX23" fmla="*/ 1304925 w 2052637"/>
                <a:gd name="connsiteY23" fmla="*/ 2619375 h 2624138"/>
                <a:gd name="connsiteX24" fmla="*/ 1528762 w 2052637"/>
                <a:gd name="connsiteY24" fmla="*/ 2609850 h 2624138"/>
                <a:gd name="connsiteX25" fmla="*/ 1838325 w 2052637"/>
                <a:gd name="connsiteY25" fmla="*/ 2524125 h 2624138"/>
                <a:gd name="connsiteX26" fmla="*/ 1857375 w 2052637"/>
                <a:gd name="connsiteY26" fmla="*/ 2405063 h 2624138"/>
                <a:gd name="connsiteX27" fmla="*/ 1747837 w 2052637"/>
                <a:gd name="connsiteY27" fmla="*/ 1914525 h 2624138"/>
                <a:gd name="connsiteX28" fmla="*/ 1743075 w 2052637"/>
                <a:gd name="connsiteY28" fmla="*/ 1643063 h 2624138"/>
                <a:gd name="connsiteX29" fmla="*/ 2033587 w 2052637"/>
                <a:gd name="connsiteY29" fmla="*/ 1128713 h 2624138"/>
                <a:gd name="connsiteX30" fmla="*/ 2052637 w 2052637"/>
                <a:gd name="connsiteY30" fmla="*/ 923925 h 2624138"/>
                <a:gd name="connsiteX31" fmla="*/ 2000250 w 2052637"/>
                <a:gd name="connsiteY31" fmla="*/ 614363 h 2624138"/>
                <a:gd name="connsiteX32" fmla="*/ 1809750 w 2052637"/>
                <a:gd name="connsiteY32" fmla="*/ 300038 h 2624138"/>
                <a:gd name="connsiteX33" fmla="*/ 1481137 w 2052637"/>
                <a:gd name="connsiteY33" fmla="*/ 85725 h 2624138"/>
                <a:gd name="connsiteX34" fmla="*/ 976312 w 2052637"/>
                <a:gd name="connsiteY34" fmla="*/ 0 h 2624138"/>
                <a:gd name="connsiteX35" fmla="*/ 828675 w 2052637"/>
                <a:gd name="connsiteY35" fmla="*/ 33338 h 2624138"/>
                <a:gd name="connsiteX36" fmla="*/ 571500 w 2052637"/>
                <a:gd name="connsiteY36" fmla="*/ 95250 h 26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052637" h="2624138">
                  <a:moveTo>
                    <a:pt x="571500" y="95250"/>
                  </a:moveTo>
                  <a:lnTo>
                    <a:pt x="309562" y="309563"/>
                  </a:lnTo>
                  <a:lnTo>
                    <a:pt x="266700" y="481013"/>
                  </a:lnTo>
                  <a:lnTo>
                    <a:pt x="171450" y="695325"/>
                  </a:lnTo>
                  <a:lnTo>
                    <a:pt x="161925" y="909638"/>
                  </a:lnTo>
                  <a:lnTo>
                    <a:pt x="219075" y="1042988"/>
                  </a:lnTo>
                  <a:lnTo>
                    <a:pt x="190500" y="1095375"/>
                  </a:lnTo>
                  <a:lnTo>
                    <a:pt x="14287" y="1314450"/>
                  </a:lnTo>
                  <a:lnTo>
                    <a:pt x="0" y="1347788"/>
                  </a:lnTo>
                  <a:lnTo>
                    <a:pt x="14287" y="1404938"/>
                  </a:lnTo>
                  <a:lnTo>
                    <a:pt x="147637" y="1519238"/>
                  </a:lnTo>
                  <a:lnTo>
                    <a:pt x="147637" y="1576388"/>
                  </a:lnTo>
                  <a:lnTo>
                    <a:pt x="128587" y="1614488"/>
                  </a:lnTo>
                  <a:lnTo>
                    <a:pt x="171450" y="1676400"/>
                  </a:lnTo>
                  <a:lnTo>
                    <a:pt x="161925" y="1747838"/>
                  </a:lnTo>
                  <a:lnTo>
                    <a:pt x="228600" y="1814513"/>
                  </a:lnTo>
                  <a:lnTo>
                    <a:pt x="233362" y="1985963"/>
                  </a:lnTo>
                  <a:lnTo>
                    <a:pt x="223837" y="2033588"/>
                  </a:lnTo>
                  <a:lnTo>
                    <a:pt x="319087" y="2128838"/>
                  </a:lnTo>
                  <a:lnTo>
                    <a:pt x="642937" y="2124075"/>
                  </a:lnTo>
                  <a:lnTo>
                    <a:pt x="733425" y="2314575"/>
                  </a:lnTo>
                  <a:lnTo>
                    <a:pt x="866775" y="2600325"/>
                  </a:lnTo>
                  <a:lnTo>
                    <a:pt x="1100137" y="2624138"/>
                  </a:lnTo>
                  <a:lnTo>
                    <a:pt x="1304925" y="2619375"/>
                  </a:lnTo>
                  <a:lnTo>
                    <a:pt x="1528762" y="2609850"/>
                  </a:lnTo>
                  <a:lnTo>
                    <a:pt x="1838325" y="2524125"/>
                  </a:lnTo>
                  <a:lnTo>
                    <a:pt x="1857375" y="2405063"/>
                  </a:lnTo>
                  <a:lnTo>
                    <a:pt x="1747837" y="1914525"/>
                  </a:lnTo>
                  <a:cubicBezTo>
                    <a:pt x="1746250" y="1824038"/>
                    <a:pt x="1744662" y="1733550"/>
                    <a:pt x="1743075" y="1643063"/>
                  </a:cubicBezTo>
                  <a:lnTo>
                    <a:pt x="2033587" y="1128713"/>
                  </a:lnTo>
                  <a:lnTo>
                    <a:pt x="2052637" y="923925"/>
                  </a:lnTo>
                  <a:lnTo>
                    <a:pt x="2000250" y="614363"/>
                  </a:lnTo>
                  <a:lnTo>
                    <a:pt x="1809750" y="300038"/>
                  </a:lnTo>
                  <a:lnTo>
                    <a:pt x="1481137" y="85725"/>
                  </a:lnTo>
                  <a:lnTo>
                    <a:pt x="976312" y="0"/>
                  </a:lnTo>
                  <a:lnTo>
                    <a:pt x="828675" y="33338"/>
                  </a:lnTo>
                  <a:lnTo>
                    <a:pt x="571500" y="95250"/>
                  </a:lnTo>
                  <a:close/>
                </a:path>
              </a:pathLst>
            </a:custGeom>
            <a:gradFill flip="none" rotWithShape="1">
              <a:gsLst>
                <a:gs pos="0">
                  <a:schemeClr val="bg1">
                    <a:lumMod val="95000"/>
                  </a:schemeClr>
                </a:gs>
                <a:gs pos="100000">
                  <a:srgbClr val="E5E5E5"/>
                </a:gs>
              </a:gsLst>
              <a:lin ang="0" scaled="1"/>
              <a:tileRect/>
            </a:gradFill>
            <a:ln>
              <a:noFill/>
            </a:ln>
            <a:effectLst>
              <a:outerShdw blurRad="1905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rot="339537">
              <a:off x="7574373" y="3456885"/>
              <a:ext cx="1418093" cy="1029070"/>
            </a:xfrm>
            <a:prstGeom prst="ellipse">
              <a:avLst/>
            </a:prstGeom>
            <a:gradFill flip="none" rotWithShape="1">
              <a:gsLst>
                <a:gs pos="0">
                  <a:srgbClr val="D8D7DC"/>
                </a:gs>
                <a:gs pos="100000">
                  <a:srgbClr val="A7A7A5"/>
                </a:gs>
              </a:gsLst>
              <a:path path="circle">
                <a:fillToRect l="50000" t="50000" r="50000" b="50000"/>
              </a:path>
              <a:tileRect/>
            </a:gradFill>
            <a:ln>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7844837" y="3509755"/>
              <a:ext cx="877163" cy="923330"/>
            </a:xfrm>
            <a:prstGeom prst="rect">
              <a:avLst/>
            </a:prstGeom>
            <a:noFill/>
          </p:spPr>
          <p:txBody>
            <a:bodyPr wrap="none" rtlCol="0">
              <a:spAutoFit/>
            </a:bodyPr>
            <a:lstStyle/>
            <a:p>
              <a:r>
                <a:rPr lang="zh-CN" altLang="en-US" sz="5400" dirty="0">
                  <a:solidFill>
                    <a:srgbClr val="008780"/>
                  </a:solidFill>
                  <a:effectLst>
                    <a:outerShdw blurRad="50800" dist="38100" algn="l" rotWithShape="0">
                      <a:prstClr val="black">
                        <a:alpha val="40000"/>
                      </a:prstClr>
                    </a:outerShdw>
                  </a:effectLst>
                </a:rPr>
                <a:t>？</a:t>
              </a:r>
            </a:p>
          </p:txBody>
        </p:sp>
      </p:grpSp>
      <p:sp>
        <p:nvSpPr>
          <p:cNvPr id="21" name="云形标注 20"/>
          <p:cNvSpPr/>
          <p:nvPr/>
        </p:nvSpPr>
        <p:spPr>
          <a:xfrm>
            <a:off x="5197508" y="4295418"/>
            <a:ext cx="3717712" cy="2067563"/>
          </a:xfrm>
          <a:prstGeom prst="cloudCallout">
            <a:avLst>
              <a:gd name="adj1" fmla="val 62300"/>
              <a:gd name="adj2" fmla="val -79146"/>
            </a:avLst>
          </a:prstGeom>
          <a:solidFill>
            <a:srgbClr val="FFAD00"/>
          </a:solidFill>
          <a:ln>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chemeClr val="bg1"/>
                </a:solidFill>
                <a:latin typeface="+mn-ea"/>
              </a:rPr>
              <a:t>还有些人</a:t>
            </a:r>
            <a:r>
              <a:rPr lang="zh-CN" altLang="en-US" dirty="0">
                <a:solidFill>
                  <a:schemeClr val="bg1"/>
                </a:solidFill>
                <a:latin typeface="+mn-ea"/>
              </a:rPr>
              <a:t>，没方向没目标，遇到心理困惑</a:t>
            </a:r>
          </a:p>
        </p:txBody>
      </p:sp>
      <p:sp>
        <p:nvSpPr>
          <p:cNvPr id="23" name="云形标注 22"/>
          <p:cNvSpPr/>
          <p:nvPr/>
        </p:nvSpPr>
        <p:spPr>
          <a:xfrm>
            <a:off x="3292314" y="1091163"/>
            <a:ext cx="3405400" cy="2080411"/>
          </a:xfrm>
          <a:prstGeom prst="cloudCallout">
            <a:avLst>
              <a:gd name="adj1" fmla="val -58007"/>
              <a:gd name="adj2" fmla="val 56393"/>
            </a:avLst>
          </a:prstGeom>
          <a:solidFill>
            <a:srgbClr val="008780"/>
          </a:solidFill>
          <a:ln>
            <a:solidFill>
              <a:schemeClr val="bg1"/>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t>从容面对</a:t>
            </a:r>
          </a:p>
        </p:txBody>
      </p:sp>
      <p:grpSp>
        <p:nvGrpSpPr>
          <p:cNvPr id="39" name="组合 38"/>
          <p:cNvGrpSpPr/>
          <p:nvPr/>
        </p:nvGrpSpPr>
        <p:grpSpPr>
          <a:xfrm>
            <a:off x="-19064" y="179676"/>
            <a:ext cx="12211083" cy="6627548"/>
            <a:chOff x="-19064" y="179676"/>
            <a:chExt cx="12211083" cy="6627548"/>
          </a:xfrm>
        </p:grpSpPr>
        <p:grpSp>
          <p:nvGrpSpPr>
            <p:cNvPr id="40" name="组合 39"/>
            <p:cNvGrpSpPr/>
            <p:nvPr/>
          </p:nvGrpSpPr>
          <p:grpSpPr>
            <a:xfrm>
              <a:off x="-19064" y="253534"/>
              <a:ext cx="12211083" cy="6553690"/>
              <a:chOff x="-19064" y="253534"/>
              <a:chExt cx="12211083" cy="6553690"/>
            </a:xfrm>
          </p:grpSpPr>
          <p:sp>
            <p:nvSpPr>
              <p:cNvPr id="42" name="Rectangle 11"/>
              <p:cNvSpPr>
                <a:spLocks noChangeArrowheads="1"/>
              </p:cNvSpPr>
              <p:nvPr/>
            </p:nvSpPr>
            <p:spPr bwMode="gray">
              <a:xfrm flipH="1">
                <a:off x="205524" y="255990"/>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endParaRPr lang="en-US" altLang="zh-CN" sz="1900" dirty="0">
                  <a:solidFill>
                    <a:srgbClr val="FFFFFF"/>
                  </a:solidFill>
                  <a:latin typeface="Foundry Gridnik Medium"/>
                  <a:ea typeface="宋体" pitchFamily="2" charset="-122"/>
                </a:endParaRPr>
              </a:p>
            </p:txBody>
          </p:sp>
          <p:sp>
            <p:nvSpPr>
              <p:cNvPr id="43" name="Rectangle 7"/>
              <p:cNvSpPr>
                <a:spLocks noChangeArrowheads="1"/>
              </p:cNvSpPr>
              <p:nvPr/>
            </p:nvSpPr>
            <p:spPr bwMode="invGray">
              <a:xfrm flipH="1">
                <a:off x="97525" y="6501805"/>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endParaRPr lang="en-US" sz="1900" dirty="0">
                  <a:solidFill>
                    <a:srgbClr val="FFFFFF"/>
                  </a:solidFill>
                  <a:latin typeface="Foundry Gridnik Medium"/>
                  <a:ea typeface="宋体" pitchFamily="2" charset="-122"/>
                </a:endParaRPr>
              </a:p>
            </p:txBody>
          </p:sp>
          <p:sp>
            <p:nvSpPr>
              <p:cNvPr id="44" name="Freeform 8"/>
              <p:cNvSpPr>
                <a:spLocks/>
              </p:cNvSpPr>
              <p:nvPr/>
            </p:nvSpPr>
            <p:spPr bwMode="invGray">
              <a:xfrm flipH="1">
                <a:off x="-19064" y="6501805"/>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45" name="Rectangle 13"/>
              <p:cNvSpPr/>
              <p:nvPr/>
            </p:nvSpPr>
            <p:spPr bwMode="invGray">
              <a:xfrm>
                <a:off x="107449" y="6445134"/>
                <a:ext cx="417695" cy="292364"/>
              </a:xfrm>
              <a:prstGeom prst="rect">
                <a:avLst/>
              </a:prstGeom>
            </p:spPr>
            <p:txBody>
              <a:bodyPr wrap="none" lIns="121896" tIns="60948" rIns="121896" bIns="60948">
                <a:spAutoFit/>
              </a:bodyPr>
              <a:lstStyle/>
              <a:p>
                <a:pPr algn="ctr"/>
                <a:fld id="{259F4B34-A25D-4DEF-97BC-C4D92417BF9B}" type="slidenum">
                  <a:rPr lang="en-US" sz="1100" smtClean="0">
                    <a:solidFill>
                      <a:schemeClr val="bg1"/>
                    </a:solidFill>
                    <a:latin typeface="Arial" pitchFamily="34" charset="0"/>
                    <a:cs typeface="Arial" pitchFamily="34" charset="0"/>
                  </a:rPr>
                  <a:pPr algn="ctr"/>
                  <a:t>7</a:t>
                </a:fld>
                <a:endParaRPr lang="en-US" sz="1100" dirty="0">
                  <a:solidFill>
                    <a:schemeClr val="bg1"/>
                  </a:solidFill>
                  <a:latin typeface="Arial" pitchFamily="34" charset="0"/>
                  <a:cs typeface="Arial" pitchFamily="34" charset="0"/>
                </a:endParaRPr>
              </a:p>
            </p:txBody>
          </p:sp>
          <p:sp>
            <p:nvSpPr>
              <p:cNvPr id="46" name="TextBox 10"/>
              <p:cNvSpPr txBox="1"/>
              <p:nvPr/>
            </p:nvSpPr>
            <p:spPr bwMode="black">
              <a:xfrm>
                <a:off x="512995" y="6450854"/>
                <a:ext cx="810430"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dirty="0"/>
                  <a:t>心理困惑</a:t>
                </a:r>
                <a:endParaRPr lang="en-US" sz="1100" dirty="0"/>
              </a:p>
            </p:txBody>
          </p:sp>
          <p:sp>
            <p:nvSpPr>
              <p:cNvPr id="47" name="Freeform 12"/>
              <p:cNvSpPr>
                <a:spLocks/>
              </p:cNvSpPr>
              <p:nvPr/>
            </p:nvSpPr>
            <p:spPr bwMode="gray">
              <a:xfrm>
                <a:off x="19" y="253534"/>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grpSp>
        <p:sp>
          <p:nvSpPr>
            <p:cNvPr id="41" name="文本框 40"/>
            <p:cNvSpPr txBox="1"/>
            <p:nvPr/>
          </p:nvSpPr>
          <p:spPr>
            <a:xfrm>
              <a:off x="205170" y="179676"/>
              <a:ext cx="2236510" cy="707886"/>
            </a:xfrm>
            <a:prstGeom prst="rect">
              <a:avLst/>
            </a:prstGeom>
            <a:noFill/>
          </p:spPr>
          <p:txBody>
            <a:bodyPr wrap="none" rtlCol="0">
              <a:spAutoFit/>
            </a:bodyPr>
            <a:lstStyle/>
            <a:p>
              <a:r>
                <a:rPr lang="zh-CN" altLang="en-US" sz="4000" dirty="0">
                  <a:solidFill>
                    <a:srgbClr val="FFFF00"/>
                  </a:solidFill>
                  <a:latin typeface="+mn-lt"/>
                  <a:ea typeface="微软雅黑" panose="020B0503020204020204" pitchFamily="34" charset="-122"/>
                  <a:cs typeface="+mn-ea"/>
                  <a:sym typeface="+mn-lt"/>
                </a:rPr>
                <a:t>心理困惑</a:t>
              </a:r>
              <a:endParaRPr lang="zh-CN" altLang="en-US" sz="4000" dirty="0">
                <a:solidFill>
                  <a:schemeClr val="bg1"/>
                </a:solidFill>
                <a:latin typeface="方正正准黑简体" panose="02000000000000000000" pitchFamily="2" charset="-122"/>
                <a:ea typeface="方正正准黑简体" panose="02000000000000000000" pitchFamily="2" charset="-122"/>
              </a:endParaRPr>
            </a:p>
          </p:txBody>
        </p:sp>
      </p:grpSp>
    </p:spTree>
    <p:extLst>
      <p:ext uri="{BB962C8B-B14F-4D97-AF65-F5344CB8AC3E}">
        <p14:creationId xmlns:p14="http://schemas.microsoft.com/office/powerpoint/2010/main" val="2591422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23"/>
                                        </p:tgtEl>
                                        <p:attrNameLst>
                                          <p:attrName>style.visibility</p:attrName>
                                        </p:attrNameLst>
                                      </p:cBhvr>
                                      <p:to>
                                        <p:strVal val="hidden"/>
                                      </p:to>
                                    </p:set>
                                  </p:childTnLst>
                                </p:cTn>
                              </p:par>
                            </p:childTnLst>
                          </p:cTn>
                        </p:par>
                        <p:par>
                          <p:cTn id="19" fill="hold">
                            <p:stCondLst>
                              <p:cond delay="0"/>
                            </p:stCondLst>
                            <p:childTnLst>
                              <p:par>
                                <p:cTn id="20" presetID="1" presetClass="exit" presetSubtype="0" fill="hold" grpId="1" nodeType="afterEffect">
                                  <p:stCondLst>
                                    <p:cond delay="0"/>
                                  </p:stCondLst>
                                  <p:childTnLst>
                                    <p:set>
                                      <p:cBhvr>
                                        <p:cTn id="21" dur="1" fill="hold">
                                          <p:stCondLst>
                                            <p:cond delay="0"/>
                                          </p:stCondLst>
                                        </p:cTn>
                                        <p:tgtEl>
                                          <p:spTgt spid="21"/>
                                        </p:tgtEl>
                                        <p:attrNameLst>
                                          <p:attrName>style.visibility</p:attrName>
                                        </p:attrNameLst>
                                      </p:cBhvr>
                                      <p:to>
                                        <p:strVal val="hidden"/>
                                      </p:to>
                                    </p:set>
                                  </p:childTnLst>
                                </p:cTn>
                              </p:par>
                            </p:childTnLst>
                          </p:cTn>
                        </p:par>
                        <p:par>
                          <p:cTn id="22" fill="hold">
                            <p:stCondLst>
                              <p:cond delay="0"/>
                            </p:stCondLst>
                            <p:childTnLst>
                              <p:par>
                                <p:cTn id="23" presetID="53" presetClass="entr" presetSubtype="16"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3" grpId="0" animBg="1"/>
      <p:bldP spid="23"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r>
              <a:rPr lang="zh-CN" altLang="en-US" sz="4000" dirty="0">
                <a:solidFill>
                  <a:srgbClr val="FFFF00"/>
                </a:solidFill>
                <a:latin typeface="+mn-lt"/>
                <a:ea typeface="微软雅黑" panose="020B0503020204020204" pitchFamily="34" charset="-122"/>
                <a:cs typeface="+mn-ea"/>
                <a:sym typeface="+mn-lt"/>
              </a:rPr>
              <a:t>大学生在确立生涯目标过程中面临的心理困惑</a:t>
            </a:r>
            <a:endParaRPr lang="en-US" altLang="zh-CN" sz="4000" dirty="0">
              <a:solidFill>
                <a:srgbClr val="FFFFFF"/>
              </a:solidFill>
              <a:latin typeface="Foundry Gridnik Medium"/>
              <a:ea typeface="宋体" pitchFamily="2" charset="-122"/>
            </a:endParaRP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fld id="{259F4B34-A25D-4DEF-97BC-C4D92417BF9B}" type="slidenum">
              <a:rPr lang="en-US" altLang="zh-CN" sz="1000" smtClean="0">
                <a:solidFill>
                  <a:schemeClr val="bg1"/>
                </a:solidFill>
                <a:latin typeface="Arial" pitchFamily="34" charset="0"/>
                <a:cs typeface="Arial" pitchFamily="34" charset="0"/>
              </a:rPr>
              <a:pPr algn="ctr"/>
              <a:t>8</a:t>
            </a:fld>
            <a:endParaRPr lang="en-US" sz="10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528301"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sz="1100" dirty="0"/>
              <a:t>困惑</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sp>
        <p:nvSpPr>
          <p:cNvPr id="7" name="Rectangle 3">
            <a:extLst>
              <a:ext uri="{FF2B5EF4-FFF2-40B4-BE49-F238E27FC236}">
                <a16:creationId xmlns:a16="http://schemas.microsoft.com/office/drawing/2014/main" id="{E5903A53-58DA-4062-94F1-603560AB8F68}"/>
              </a:ext>
            </a:extLst>
          </p:cNvPr>
          <p:cNvSpPr txBox="1">
            <a:spLocks noChangeArrowheads="1"/>
          </p:cNvSpPr>
          <p:nvPr/>
        </p:nvSpPr>
        <p:spPr>
          <a:xfrm>
            <a:off x="205505" y="1165960"/>
            <a:ext cx="9949236" cy="5762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000" dirty="0">
                <a:solidFill>
                  <a:schemeClr val="accent1"/>
                </a:solidFill>
                <a:ea typeface="微软雅黑" panose="020B0503020204020204" pitchFamily="34" charset="-122"/>
                <a:cs typeface="+mn-ea"/>
                <a:sym typeface="+mn-lt"/>
              </a:rPr>
              <a:t>☆（一）</a:t>
            </a:r>
            <a:r>
              <a:rPr lang="zh-CN" altLang="en-US" sz="4000" b="1" dirty="0">
                <a:solidFill>
                  <a:srgbClr val="FF0000"/>
                </a:solidFill>
                <a:ea typeface="微软雅黑" panose="020B0503020204020204" pitchFamily="34" charset="-122"/>
                <a:cs typeface="+mn-ea"/>
                <a:sym typeface="+mn-lt"/>
              </a:rPr>
              <a:t>把上大学看成人生的终极目标</a:t>
            </a:r>
            <a:endParaRPr lang="zh-CN" altLang="en-US" sz="4000" dirty="0">
              <a:solidFill>
                <a:srgbClr val="FF0000"/>
              </a:solidFill>
              <a:ea typeface="微软雅黑" panose="020B0503020204020204" pitchFamily="34" charset="-122"/>
              <a:cs typeface="+mn-ea"/>
              <a:sym typeface="+mn-lt"/>
            </a:endParaRPr>
          </a:p>
        </p:txBody>
      </p:sp>
      <p:sp>
        <p:nvSpPr>
          <p:cNvPr id="12" name="Rectangle 3">
            <a:extLst>
              <a:ext uri="{FF2B5EF4-FFF2-40B4-BE49-F238E27FC236}">
                <a16:creationId xmlns:a16="http://schemas.microsoft.com/office/drawing/2014/main" id="{E67918E0-0D2A-4A1B-850D-2D8FD8ECD8ED}"/>
              </a:ext>
            </a:extLst>
          </p:cNvPr>
          <p:cNvSpPr txBox="1">
            <a:spLocks noChangeArrowheads="1"/>
          </p:cNvSpPr>
          <p:nvPr/>
        </p:nvSpPr>
        <p:spPr>
          <a:xfrm>
            <a:off x="205505" y="2247044"/>
            <a:ext cx="9052765" cy="5762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000" dirty="0">
                <a:solidFill>
                  <a:schemeClr val="accent1"/>
                </a:solidFill>
                <a:ea typeface="微软雅黑" panose="020B0503020204020204" pitchFamily="34" charset="-122"/>
                <a:cs typeface="+mn-ea"/>
                <a:sym typeface="+mn-lt"/>
              </a:rPr>
              <a:t>☆（二）</a:t>
            </a:r>
            <a:r>
              <a:rPr lang="zh-CN" altLang="en-US" sz="4000" b="1" dirty="0">
                <a:solidFill>
                  <a:srgbClr val="FF0000"/>
                </a:solidFill>
                <a:ea typeface="微软雅黑" panose="020B0503020204020204" pitchFamily="34" charset="-122"/>
                <a:cs typeface="+mn-ea"/>
                <a:sym typeface="+mn-lt"/>
              </a:rPr>
              <a:t>在众多选择面前无所适从</a:t>
            </a:r>
            <a:endParaRPr lang="zh-CN" altLang="en-US" sz="4000" dirty="0">
              <a:solidFill>
                <a:srgbClr val="FF0000"/>
              </a:solidFill>
              <a:ea typeface="微软雅黑" panose="020B0503020204020204" pitchFamily="34" charset="-122"/>
              <a:cs typeface="+mn-ea"/>
              <a:sym typeface="+mn-lt"/>
            </a:endParaRPr>
          </a:p>
        </p:txBody>
      </p:sp>
      <p:sp>
        <p:nvSpPr>
          <p:cNvPr id="14" name="Rectangle 3">
            <a:extLst>
              <a:ext uri="{FF2B5EF4-FFF2-40B4-BE49-F238E27FC236}">
                <a16:creationId xmlns:a16="http://schemas.microsoft.com/office/drawing/2014/main" id="{8A34B466-6630-4577-A284-FFF7267E6DB7}"/>
              </a:ext>
            </a:extLst>
          </p:cNvPr>
          <p:cNvSpPr txBox="1">
            <a:spLocks noChangeArrowheads="1"/>
          </p:cNvSpPr>
          <p:nvPr/>
        </p:nvSpPr>
        <p:spPr>
          <a:xfrm>
            <a:off x="205505" y="3393280"/>
            <a:ext cx="9052765" cy="5762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000" dirty="0">
                <a:solidFill>
                  <a:schemeClr val="accent1"/>
                </a:solidFill>
                <a:ea typeface="微软雅黑" panose="020B0503020204020204" pitchFamily="34" charset="-122"/>
                <a:cs typeface="+mn-ea"/>
                <a:sym typeface="+mn-lt"/>
              </a:rPr>
              <a:t>☆（三）</a:t>
            </a:r>
            <a:r>
              <a:rPr lang="zh-CN" altLang="en-US" sz="4000" b="1" dirty="0">
                <a:solidFill>
                  <a:srgbClr val="FF0000"/>
                </a:solidFill>
                <a:ea typeface="微软雅黑" panose="020B0503020204020204" pitchFamily="34" charset="-122"/>
                <a:cs typeface="+mn-ea"/>
                <a:sym typeface="+mn-lt"/>
              </a:rPr>
              <a:t>拘泥于先明确目标后开始行动</a:t>
            </a:r>
            <a:endParaRPr lang="zh-CN" altLang="en-US" sz="4000" dirty="0">
              <a:solidFill>
                <a:srgbClr val="FF0000"/>
              </a:solidFill>
              <a:ea typeface="微软雅黑" panose="020B0503020204020204" pitchFamily="34" charset="-122"/>
              <a:cs typeface="+mn-ea"/>
              <a:sym typeface="+mn-lt"/>
            </a:endParaRPr>
          </a:p>
        </p:txBody>
      </p:sp>
      <p:sp>
        <p:nvSpPr>
          <p:cNvPr id="16" name="Rectangle 3">
            <a:extLst>
              <a:ext uri="{FF2B5EF4-FFF2-40B4-BE49-F238E27FC236}">
                <a16:creationId xmlns:a16="http://schemas.microsoft.com/office/drawing/2014/main" id="{2A6C5D4A-4398-4416-B056-915BB64AABD2}"/>
              </a:ext>
            </a:extLst>
          </p:cNvPr>
          <p:cNvSpPr txBox="1">
            <a:spLocks noChangeArrowheads="1"/>
          </p:cNvSpPr>
          <p:nvPr/>
        </p:nvSpPr>
        <p:spPr>
          <a:xfrm>
            <a:off x="205505" y="4539517"/>
            <a:ext cx="11986495" cy="5762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000" dirty="0">
                <a:solidFill>
                  <a:schemeClr val="accent1"/>
                </a:solidFill>
                <a:ea typeface="微软雅黑" panose="020B0503020204020204" pitchFamily="34" charset="-122"/>
                <a:cs typeface="+mn-ea"/>
                <a:sym typeface="+mn-lt"/>
              </a:rPr>
              <a:t>☆（四）</a:t>
            </a:r>
            <a:r>
              <a:rPr lang="zh-CN" altLang="en-US" sz="4000" b="1" dirty="0">
                <a:solidFill>
                  <a:srgbClr val="FF0000"/>
                </a:solidFill>
                <a:ea typeface="微软雅黑" panose="020B0503020204020204" pitchFamily="34" charset="-122"/>
                <a:cs typeface="+mn-ea"/>
                <a:sym typeface="+mn-lt"/>
              </a:rPr>
              <a:t>确立目标过程中喜欢攀比，做非理智的选择</a:t>
            </a:r>
            <a:endParaRPr lang="zh-CN" altLang="en-US" sz="4000" dirty="0">
              <a:solidFill>
                <a:srgbClr val="FF0000"/>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3254331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9F8FD"/>
            </a:gs>
            <a:gs pos="100000">
              <a:srgbClr val="BEC5CD"/>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ctangle 11">
            <a:extLst>
              <a:ext uri="{FF2B5EF4-FFF2-40B4-BE49-F238E27FC236}">
                <a16:creationId xmlns:a16="http://schemas.microsoft.com/office/drawing/2014/main" id="{2CC58B8F-DAC9-4D70-BC14-CEA8FD659CEA}"/>
              </a:ext>
            </a:extLst>
          </p:cNvPr>
          <p:cNvSpPr>
            <a:spLocks noChangeArrowheads="1"/>
          </p:cNvSpPr>
          <p:nvPr/>
        </p:nvSpPr>
        <p:spPr bwMode="gray">
          <a:xfrm flipH="1">
            <a:off x="205505" y="335872"/>
            <a:ext cx="11986495" cy="597132"/>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defRPr/>
            </a:pPr>
            <a:endParaRPr lang="en-US" altLang="zh-CN" sz="4000" dirty="0">
              <a:solidFill>
                <a:srgbClr val="FFFFFF"/>
              </a:solidFill>
              <a:latin typeface="Foundry Gridnik Medium"/>
              <a:ea typeface="宋体" pitchFamily="2" charset="-122"/>
            </a:endParaRPr>
          </a:p>
        </p:txBody>
      </p:sp>
      <p:sp>
        <p:nvSpPr>
          <p:cNvPr id="3" name="Rectangle 7">
            <a:extLst>
              <a:ext uri="{FF2B5EF4-FFF2-40B4-BE49-F238E27FC236}">
                <a16:creationId xmlns:a16="http://schemas.microsoft.com/office/drawing/2014/main" id="{D64364CB-BC89-4DFD-989D-7BEDE9EF528B}"/>
              </a:ext>
            </a:extLst>
          </p:cNvPr>
          <p:cNvSpPr>
            <a:spLocks noChangeArrowheads="1"/>
          </p:cNvSpPr>
          <p:nvPr/>
        </p:nvSpPr>
        <p:spPr bwMode="invGray">
          <a:xfrm flipH="1">
            <a:off x="109708" y="6462768"/>
            <a:ext cx="428024" cy="176519"/>
          </a:xfrm>
          <a:prstGeom prst="rect">
            <a:avLst/>
          </a:prstGeom>
          <a:gradFill flip="none" rotWithShape="0">
            <a:gsLst>
              <a:gs pos="0">
                <a:srgbClr val="008780"/>
              </a:gs>
              <a:gs pos="100000">
                <a:srgbClr val="00878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anchor="ctr"/>
          <a:lstStyle/>
          <a:p>
            <a:pPr algn="ctr"/>
            <a:fld id="{259F4B34-A25D-4DEF-97BC-C4D92417BF9B}" type="slidenum">
              <a:rPr lang="en-US" altLang="zh-CN" sz="1000" smtClean="0">
                <a:solidFill>
                  <a:schemeClr val="bg1"/>
                </a:solidFill>
                <a:latin typeface="Arial" pitchFamily="34" charset="0"/>
                <a:cs typeface="Arial" pitchFamily="34" charset="0"/>
              </a:rPr>
              <a:pPr algn="ctr"/>
              <a:t>9</a:t>
            </a:fld>
            <a:endParaRPr lang="en-US" sz="1000" dirty="0">
              <a:solidFill>
                <a:srgbClr val="FFFFFF"/>
              </a:solidFill>
              <a:latin typeface="Foundry Gridnik Medium"/>
              <a:ea typeface="宋体" pitchFamily="2" charset="-122"/>
            </a:endParaRPr>
          </a:p>
        </p:txBody>
      </p:sp>
      <p:sp>
        <p:nvSpPr>
          <p:cNvPr id="4" name="Freeform 8">
            <a:extLst>
              <a:ext uri="{FF2B5EF4-FFF2-40B4-BE49-F238E27FC236}">
                <a16:creationId xmlns:a16="http://schemas.microsoft.com/office/drawing/2014/main" id="{704091CE-3CAB-4E25-96C6-85BD85F6AA75}"/>
              </a:ext>
            </a:extLst>
          </p:cNvPr>
          <p:cNvSpPr>
            <a:spLocks/>
          </p:cNvSpPr>
          <p:nvPr/>
        </p:nvSpPr>
        <p:spPr bwMode="invGray">
          <a:xfrm flipH="1">
            <a:off x="-10160" y="6462768"/>
            <a:ext cx="119868" cy="305419"/>
          </a:xfrm>
          <a:custGeom>
            <a:avLst/>
            <a:gdLst>
              <a:gd name="T0" fmla="*/ 0 w 219"/>
              <a:gd name="T1" fmla="*/ 0 h 744"/>
              <a:gd name="T2" fmla="*/ 219 w 219"/>
              <a:gd name="T3" fmla="*/ 314 h 744"/>
              <a:gd name="T4" fmla="*/ 219 w 219"/>
              <a:gd name="T5" fmla="*/ 744 h 744"/>
              <a:gd name="T6" fmla="*/ 0 w 219"/>
              <a:gd name="T7" fmla="*/ 430 h 744"/>
              <a:gd name="T8" fmla="*/ 0 w 219"/>
              <a:gd name="T9" fmla="*/ 0 h 744"/>
            </a:gdLst>
            <a:ahLst/>
            <a:cxnLst>
              <a:cxn ang="0">
                <a:pos x="T0" y="T1"/>
              </a:cxn>
              <a:cxn ang="0">
                <a:pos x="T2" y="T3"/>
              </a:cxn>
              <a:cxn ang="0">
                <a:pos x="T4" y="T5"/>
              </a:cxn>
              <a:cxn ang="0">
                <a:pos x="T6" y="T7"/>
              </a:cxn>
              <a:cxn ang="0">
                <a:pos x="T8" y="T9"/>
              </a:cxn>
            </a:cxnLst>
            <a:rect l="0" t="0" r="r" b="b"/>
            <a:pathLst>
              <a:path w="219" h="744">
                <a:moveTo>
                  <a:pt x="0" y="0"/>
                </a:moveTo>
                <a:lnTo>
                  <a:pt x="219" y="314"/>
                </a:lnTo>
                <a:lnTo>
                  <a:pt x="219" y="744"/>
                </a:lnTo>
                <a:lnTo>
                  <a:pt x="0" y="430"/>
                </a:lnTo>
                <a:lnTo>
                  <a:pt x="0" y="0"/>
                </a:lnTo>
                <a:close/>
              </a:path>
            </a:pathLst>
          </a:custGeom>
          <a:solidFill>
            <a:srgbClr val="0032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latin typeface="Foundry Gridnik Medium" pitchFamily="50" charset="0"/>
            </a:endParaRPr>
          </a:p>
        </p:txBody>
      </p:sp>
      <p:sp>
        <p:nvSpPr>
          <p:cNvPr id="5" name="TextBox 10">
            <a:extLst>
              <a:ext uri="{FF2B5EF4-FFF2-40B4-BE49-F238E27FC236}">
                <a16:creationId xmlns:a16="http://schemas.microsoft.com/office/drawing/2014/main" id="{3F14127D-DCD5-4558-886D-4897E47788B6}"/>
              </a:ext>
            </a:extLst>
          </p:cNvPr>
          <p:cNvSpPr txBox="1"/>
          <p:nvPr/>
        </p:nvSpPr>
        <p:spPr bwMode="black">
          <a:xfrm>
            <a:off x="528828" y="6425757"/>
            <a:ext cx="528301" cy="292364"/>
          </a:xfrm>
          <a:prstGeom prst="rect">
            <a:avLst/>
          </a:prstGeom>
          <a:noFill/>
        </p:spPr>
        <p:txBody>
          <a:bodyPr wrap="none" lIns="121896" tIns="60948" rIns="121896" bIns="60948" rtlCol="0">
            <a:spAutoFit/>
          </a:bodyPr>
          <a:lstStyle>
            <a:defPPr>
              <a:defRPr lang="en-US"/>
            </a:defPPr>
            <a:lvl1pPr>
              <a:defRPr sz="1100" cap="all">
                <a:solidFill>
                  <a:srgbClr val="939598"/>
                </a:solidFill>
                <a:latin typeface="Arial" pitchFamily="34" charset="0"/>
                <a:cs typeface="Arial" pitchFamily="34" charset="0"/>
              </a:defRPr>
            </a:lvl1pPr>
          </a:lstStyle>
          <a:p>
            <a:pPr lvl="0"/>
            <a:r>
              <a:rPr lang="zh-CN" altLang="en-US" sz="1100" dirty="0"/>
              <a:t>困惑</a:t>
            </a:r>
            <a:endParaRPr lang="en-US" sz="1100" dirty="0"/>
          </a:p>
        </p:txBody>
      </p:sp>
      <p:sp>
        <p:nvSpPr>
          <p:cNvPr id="6" name="Freeform 12">
            <a:extLst>
              <a:ext uri="{FF2B5EF4-FFF2-40B4-BE49-F238E27FC236}">
                <a16:creationId xmlns:a16="http://schemas.microsoft.com/office/drawing/2014/main" id="{C48D14BF-0E6B-4046-90CD-9B27AE753824}"/>
              </a:ext>
            </a:extLst>
          </p:cNvPr>
          <p:cNvSpPr>
            <a:spLocks/>
          </p:cNvSpPr>
          <p:nvPr/>
        </p:nvSpPr>
        <p:spPr bwMode="gray">
          <a:xfrm>
            <a:off x="9" y="335872"/>
            <a:ext cx="205496" cy="792721"/>
          </a:xfrm>
          <a:custGeom>
            <a:avLst/>
            <a:gdLst>
              <a:gd name="T0" fmla="*/ 0 w 215"/>
              <a:gd name="T1" fmla="*/ 308 h 703"/>
              <a:gd name="T2" fmla="*/ 0 w 215"/>
              <a:gd name="T3" fmla="*/ 703 h 703"/>
              <a:gd name="T4" fmla="*/ 215 w 215"/>
              <a:gd name="T5" fmla="*/ 395 h 703"/>
              <a:gd name="T6" fmla="*/ 215 w 215"/>
              <a:gd name="T7" fmla="*/ 0 h 703"/>
              <a:gd name="T8" fmla="*/ 0 w 215"/>
              <a:gd name="T9" fmla="*/ 308 h 703"/>
              <a:gd name="connsiteX0" fmla="*/ 0 w 10000"/>
              <a:gd name="connsiteY0" fmla="*/ 4381 h 7400"/>
              <a:gd name="connsiteX1" fmla="*/ 6119 w 10000"/>
              <a:gd name="connsiteY1" fmla="*/ 7400 h 7400"/>
              <a:gd name="connsiteX2" fmla="*/ 10000 w 10000"/>
              <a:gd name="connsiteY2" fmla="*/ 5619 h 7400"/>
              <a:gd name="connsiteX3" fmla="*/ 10000 w 10000"/>
              <a:gd name="connsiteY3" fmla="*/ 0 h 7400"/>
              <a:gd name="connsiteX4" fmla="*/ 0 w 10000"/>
              <a:gd name="connsiteY4" fmla="*/ 4381 h 7400"/>
              <a:gd name="connsiteX0" fmla="*/ 0 w 3881"/>
              <a:gd name="connsiteY0" fmla="*/ 2482 h 10000"/>
              <a:gd name="connsiteX1" fmla="*/ 0 w 3881"/>
              <a:gd name="connsiteY1" fmla="*/ 10000 h 10000"/>
              <a:gd name="connsiteX2" fmla="*/ 3881 w 3881"/>
              <a:gd name="connsiteY2" fmla="*/ 7593 h 10000"/>
              <a:gd name="connsiteX3" fmla="*/ 3881 w 3881"/>
              <a:gd name="connsiteY3" fmla="*/ 0 h 10000"/>
              <a:gd name="connsiteX4" fmla="*/ 0 w 3881"/>
              <a:gd name="connsiteY4" fmla="*/ 248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1" h="10000">
                <a:moveTo>
                  <a:pt x="0" y="2482"/>
                </a:moveTo>
                <a:lnTo>
                  <a:pt x="0" y="10000"/>
                </a:lnTo>
                <a:lnTo>
                  <a:pt x="3881" y="7593"/>
                </a:lnTo>
                <a:lnTo>
                  <a:pt x="3881" y="0"/>
                </a:lnTo>
                <a:lnTo>
                  <a:pt x="0" y="2482"/>
                </a:lnTo>
                <a:close/>
              </a:path>
            </a:pathLst>
          </a:custGeom>
          <a:gradFill flip="none" rotWithShape="0">
            <a:gsLst>
              <a:gs pos="42000">
                <a:srgbClr val="003231"/>
              </a:gs>
              <a:gs pos="100000">
                <a:srgbClr val="00323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6" tIns="60948" rIns="121896" bIns="60948" numCol="1" spcCol="0" rtlCol="0" fromWordArt="0" anchor="ctr" anchorCtr="0" forceAA="0" compatLnSpc="1">
            <a:prstTxWarp prst="textNoShape">
              <a:avLst/>
            </a:prstTxWarp>
            <a:noAutofit/>
          </a:bodyPr>
          <a:lstStyle/>
          <a:p>
            <a:pPr algn="ctr"/>
            <a:endParaRPr lang="en-US" sz="1900" dirty="0">
              <a:solidFill>
                <a:schemeClr val="lt1"/>
              </a:solidFill>
              <a:latin typeface="Foundry Gridnik Medium" pitchFamily="50" charset="0"/>
            </a:endParaRPr>
          </a:p>
        </p:txBody>
      </p:sp>
      <p:sp>
        <p:nvSpPr>
          <p:cNvPr id="10" name="文本框 9">
            <a:extLst>
              <a:ext uri="{FF2B5EF4-FFF2-40B4-BE49-F238E27FC236}">
                <a16:creationId xmlns:a16="http://schemas.microsoft.com/office/drawing/2014/main" id="{BD45D195-0D70-45D2-BBFA-B27347A0DE47}"/>
              </a:ext>
            </a:extLst>
          </p:cNvPr>
          <p:cNvSpPr txBox="1"/>
          <p:nvPr/>
        </p:nvSpPr>
        <p:spPr>
          <a:xfrm>
            <a:off x="205505" y="1573422"/>
            <a:ext cx="11986495" cy="4332083"/>
          </a:xfrm>
          <a:prstGeom prst="rect">
            <a:avLst/>
          </a:prstGeom>
          <a:noFill/>
        </p:spPr>
        <p:txBody>
          <a:bodyPr wrap="square">
            <a:spAutoFit/>
          </a:bodyPr>
          <a:lstStyle/>
          <a:p>
            <a:pPr eaLnBrk="1" hangingPunct="1">
              <a:lnSpc>
                <a:spcPct val="120000"/>
              </a:lnSpc>
            </a:pPr>
            <a:r>
              <a:rPr lang="zh-CN" altLang="en-US" sz="2800" dirty="0">
                <a:solidFill>
                  <a:srgbClr val="4D4D4D"/>
                </a:solidFill>
                <a:ea typeface="微软雅黑" panose="020B0503020204020204" pitchFamily="34" charset="-122"/>
                <a:cs typeface="+mn-ea"/>
                <a:sym typeface="+mn-lt"/>
              </a:rPr>
              <a:t>大学生上大学后感觉失落，主要是不少新生在中学时习惯了听从父母老师的安排，他们最初把上大学当成了人生的终极目标，以为考上了大学什么都有了，因而上大学后突然间就失去了方向和动力，加之缺乏对社会的了解，所以在面临对自己未来的设计这一问题时，往往显得被动和茫然，但他们内心成长的需要又是那样强烈，以至于</a:t>
            </a:r>
            <a:r>
              <a:rPr lang="zh-CN" altLang="en-US" sz="2800" b="1" dirty="0">
                <a:solidFill>
                  <a:srgbClr val="00B0F0"/>
                </a:solidFill>
                <a:ea typeface="微软雅黑" panose="020B0503020204020204" pitchFamily="34" charset="-122"/>
                <a:cs typeface="+mn-ea"/>
                <a:sym typeface="+mn-lt"/>
              </a:rPr>
              <a:t>苦恼</a:t>
            </a:r>
            <a:r>
              <a:rPr lang="zh-CN" altLang="en-US" sz="2800" dirty="0">
                <a:solidFill>
                  <a:srgbClr val="4D4D4D"/>
                </a:solidFill>
                <a:ea typeface="微软雅黑" panose="020B0503020204020204" pitchFamily="34" charset="-122"/>
                <a:cs typeface="+mn-ea"/>
                <a:sym typeface="+mn-lt"/>
              </a:rPr>
              <a:t>和</a:t>
            </a:r>
            <a:r>
              <a:rPr lang="zh-CN" altLang="en-US" sz="2800" b="1" dirty="0">
                <a:solidFill>
                  <a:srgbClr val="00B0F0"/>
                </a:solidFill>
                <a:ea typeface="微软雅黑" panose="020B0503020204020204" pitchFamily="34" charset="-122"/>
                <a:cs typeface="+mn-ea"/>
                <a:sym typeface="+mn-lt"/>
              </a:rPr>
              <a:t>焦急</a:t>
            </a:r>
            <a:r>
              <a:rPr lang="zh-CN" altLang="en-US" sz="2800" dirty="0">
                <a:solidFill>
                  <a:srgbClr val="4D4D4D"/>
                </a:solidFill>
                <a:ea typeface="微软雅黑" panose="020B0503020204020204" pitchFamily="34" charset="-122"/>
                <a:cs typeface="+mn-ea"/>
                <a:sym typeface="+mn-lt"/>
              </a:rPr>
              <a:t>。</a:t>
            </a:r>
          </a:p>
          <a:p>
            <a:pPr eaLnBrk="1" hangingPunct="1">
              <a:lnSpc>
                <a:spcPct val="120000"/>
              </a:lnSpc>
            </a:pPr>
            <a:r>
              <a:rPr lang="zh-CN" altLang="en-US" sz="3200" b="1" dirty="0">
                <a:solidFill>
                  <a:srgbClr val="FF0000"/>
                </a:solidFill>
                <a:ea typeface="微软雅黑" panose="020B0503020204020204" pitchFamily="34" charset="-122"/>
                <a:cs typeface="+mn-ea"/>
                <a:sym typeface="+mn-lt"/>
              </a:rPr>
              <a:t>人生目标因人而异</a:t>
            </a:r>
            <a:r>
              <a:rPr lang="zh-CN" altLang="en-US" sz="2800" dirty="0">
                <a:solidFill>
                  <a:srgbClr val="4D4D4D"/>
                </a:solidFill>
                <a:ea typeface="微软雅黑" panose="020B0503020204020204" pitchFamily="34" charset="-122"/>
                <a:cs typeface="+mn-ea"/>
                <a:sym typeface="+mn-lt"/>
              </a:rPr>
              <a:t>，但是能使人持续发展的健康的人生目标却是有基本的共同之处的，它们包括：</a:t>
            </a:r>
            <a:r>
              <a:rPr lang="zh-CN" altLang="en-US" sz="3200" b="1" dirty="0">
                <a:solidFill>
                  <a:srgbClr val="FF0000"/>
                </a:solidFill>
                <a:ea typeface="微软雅黑" panose="020B0503020204020204" pitchFamily="34" charset="-122"/>
                <a:cs typeface="+mn-ea"/>
                <a:sym typeface="+mn-lt"/>
              </a:rPr>
              <a:t>符合社会</a:t>
            </a:r>
            <a:r>
              <a:rPr lang="zh-CN" altLang="en-US" sz="2800" dirty="0">
                <a:solidFill>
                  <a:srgbClr val="4D4D4D"/>
                </a:solidFill>
                <a:ea typeface="微软雅黑" panose="020B0503020204020204" pitchFamily="34" charset="-122"/>
                <a:cs typeface="+mn-ea"/>
                <a:sym typeface="+mn-lt"/>
              </a:rPr>
              <a:t>发展趋势，</a:t>
            </a:r>
            <a:r>
              <a:rPr lang="zh-CN" altLang="en-US" sz="3200" b="1" dirty="0">
                <a:solidFill>
                  <a:srgbClr val="FF0000"/>
                </a:solidFill>
                <a:ea typeface="微软雅黑" panose="020B0503020204020204" pitchFamily="34" charset="-122"/>
                <a:cs typeface="+mn-ea"/>
                <a:sym typeface="+mn-lt"/>
              </a:rPr>
              <a:t>符合自己</a:t>
            </a:r>
            <a:r>
              <a:rPr lang="zh-CN" altLang="en-US" sz="2800" dirty="0">
                <a:solidFill>
                  <a:srgbClr val="4D4D4D"/>
                </a:solidFill>
                <a:ea typeface="微软雅黑" panose="020B0503020204020204" pitchFamily="34" charset="-122"/>
                <a:cs typeface="+mn-ea"/>
                <a:sym typeface="+mn-lt"/>
              </a:rPr>
              <a:t>的主客观条件，是自己真正感兴趣的，是能使人最大限度地实现自己潜能的。</a:t>
            </a:r>
          </a:p>
        </p:txBody>
      </p:sp>
      <p:sp>
        <p:nvSpPr>
          <p:cNvPr id="12" name="文本框 11">
            <a:extLst>
              <a:ext uri="{FF2B5EF4-FFF2-40B4-BE49-F238E27FC236}">
                <a16:creationId xmlns:a16="http://schemas.microsoft.com/office/drawing/2014/main" id="{0B84FF82-EC90-4BA3-8C20-15EDCC094F7A}"/>
              </a:ext>
            </a:extLst>
          </p:cNvPr>
          <p:cNvSpPr txBox="1"/>
          <p:nvPr/>
        </p:nvSpPr>
        <p:spPr>
          <a:xfrm>
            <a:off x="323720" y="280495"/>
            <a:ext cx="12236813" cy="707886"/>
          </a:xfrm>
          <a:prstGeom prst="rect">
            <a:avLst/>
          </a:prstGeom>
          <a:noFill/>
        </p:spPr>
        <p:txBody>
          <a:bodyPr wrap="square">
            <a:spAutoFit/>
          </a:bodyPr>
          <a:lstStyle/>
          <a:p>
            <a:r>
              <a:rPr lang="zh-CN" altLang="en-US" sz="4000" dirty="0">
                <a:solidFill>
                  <a:schemeClr val="accent1"/>
                </a:solidFill>
                <a:ea typeface="微软雅黑" panose="020B0503020204020204" pitchFamily="34" charset="-122"/>
                <a:cs typeface="+mn-ea"/>
                <a:sym typeface="+mn-lt"/>
              </a:rPr>
              <a:t>☆（一）</a:t>
            </a:r>
            <a:r>
              <a:rPr lang="zh-CN" altLang="en-US" sz="4000" b="1" dirty="0">
                <a:solidFill>
                  <a:srgbClr val="FF0000"/>
                </a:solidFill>
                <a:ea typeface="微软雅黑" panose="020B0503020204020204" pitchFamily="34" charset="-122"/>
                <a:cs typeface="+mn-ea"/>
                <a:sym typeface="+mn-lt"/>
              </a:rPr>
              <a:t>把上大学看成人生的终极目标</a:t>
            </a:r>
            <a:endParaRPr lang="zh-CN" altLang="en-US" sz="4000" dirty="0">
              <a:solidFill>
                <a:srgbClr val="FF0000"/>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382980644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Arial Black"/>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4770</TotalTime>
  <Words>4459</Words>
  <Application>Microsoft Office PowerPoint</Application>
  <PresentationFormat>宽屏</PresentationFormat>
  <Paragraphs>315</Paragraphs>
  <Slides>31</Slides>
  <Notes>2</Notes>
  <HiddenSlides>3</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31</vt:i4>
      </vt:variant>
    </vt:vector>
  </HeadingPairs>
  <TitlesOfParts>
    <vt:vector size="42" baseType="lpstr">
      <vt:lpstr>Adobe Gothic Std B</vt:lpstr>
      <vt:lpstr>Foundry Gridnik Medium</vt:lpstr>
      <vt:lpstr>方正正准黑简体</vt:lpstr>
      <vt:lpstr>微软雅黑</vt:lpstr>
      <vt:lpstr>叶根友毛笔行书</vt:lpstr>
      <vt:lpstr>Arial</vt:lpstr>
      <vt:lpstr>Arial Black</vt:lpstr>
      <vt:lpstr>Calibri</vt:lpstr>
      <vt:lpstr>Calibri Light</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钟建辉</cp:lastModifiedBy>
  <cp:revision>668</cp:revision>
  <dcterms:created xsi:type="dcterms:W3CDTF">2014-01-18T01:15:02Z</dcterms:created>
  <dcterms:modified xsi:type="dcterms:W3CDTF">2021-12-15T00:28:45Z</dcterms:modified>
</cp:coreProperties>
</file>